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803" r:id="rId1"/>
  </p:sldMasterIdLst>
  <p:notesMasterIdLst>
    <p:notesMasterId r:id="rId19"/>
  </p:notesMasterIdLst>
  <p:handoutMasterIdLst>
    <p:handoutMasterId r:id="rId20"/>
  </p:handoutMasterIdLst>
  <p:sldIdLst>
    <p:sldId id="1099" r:id="rId2"/>
    <p:sldId id="1038" r:id="rId3"/>
    <p:sldId id="1098" r:id="rId4"/>
    <p:sldId id="1155" r:id="rId5"/>
    <p:sldId id="1154" r:id="rId6"/>
    <p:sldId id="1159" r:id="rId7"/>
    <p:sldId id="1160" r:id="rId8"/>
    <p:sldId id="1161" r:id="rId9"/>
    <p:sldId id="1042" r:id="rId10"/>
    <p:sldId id="1103" r:id="rId11"/>
    <p:sldId id="1104" r:id="rId12"/>
    <p:sldId id="1105" r:id="rId13"/>
    <p:sldId id="1106" r:id="rId14"/>
    <p:sldId id="1049" r:id="rId15"/>
    <p:sldId id="1094" r:id="rId16"/>
    <p:sldId id="1095" r:id="rId17"/>
    <p:sldId id="1050"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2FAB"/>
    <a:srgbClr val="3F7CD7"/>
    <a:srgbClr val="6C64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31348"/>
    <p:restoredTop sz="93342"/>
  </p:normalViewPr>
  <p:slideViewPr>
    <p:cSldViewPr snapToGrid="0" snapToObjects="1">
      <p:cViewPr>
        <p:scale>
          <a:sx n="93" d="100"/>
          <a:sy n="93" d="100"/>
        </p:scale>
        <p:origin x="1736" y="824"/>
      </p:cViewPr>
      <p:guideLst/>
    </p:cSldViewPr>
  </p:slideViewPr>
  <p:notesTextViewPr>
    <p:cViewPr>
      <p:scale>
        <a:sx n="1" d="1"/>
        <a:sy n="1" d="1"/>
      </p:scale>
      <p:origin x="0" y="0"/>
    </p:cViewPr>
  </p:notesTextViewPr>
  <p:sorterViewPr>
    <p:cViewPr>
      <p:scale>
        <a:sx n="140" d="100"/>
        <a:sy n="140" d="100"/>
      </p:scale>
      <p:origin x="0" y="0"/>
    </p:cViewPr>
  </p:sorterViewPr>
  <p:notesViewPr>
    <p:cSldViewPr snapToGrid="0" snapToObjects="1">
      <p:cViewPr varScale="1">
        <p:scale>
          <a:sx n="54" d="100"/>
          <a:sy n="54" d="100"/>
        </p:scale>
        <p:origin x="1968" y="208"/>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3ACC816-F18C-F846-BDD3-DCAC34742BA0}" type="datetimeFigureOut">
              <a:rPr lang="en-US" smtClean="0"/>
              <a:t>6/12/17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418073A-AE13-8D45-8B7F-57E6A1B52E72}" type="slidenum">
              <a:rPr lang="en-US" smtClean="0"/>
              <a:t>‹#›</a:t>
            </a:fld>
            <a:endParaRPr lang="en-US"/>
          </a:p>
        </p:txBody>
      </p:sp>
    </p:spTree>
    <p:extLst>
      <p:ext uri="{BB962C8B-B14F-4D97-AF65-F5344CB8AC3E}">
        <p14:creationId xmlns:p14="http://schemas.microsoft.com/office/powerpoint/2010/main" val="19443249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C1D8CF-BB5C-0E49-B7F6-8B5F78F24BF5}" type="datetimeFigureOut">
              <a:rPr lang="en-US" smtClean="0"/>
              <a:t>6/12/17</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2829D9-7160-FB45-8C46-0EDD3E4336A5}" type="slidenum">
              <a:rPr lang="en-US" smtClean="0"/>
              <a:t>‹#›</a:t>
            </a:fld>
            <a:endParaRPr lang="en-US" dirty="0"/>
          </a:p>
        </p:txBody>
      </p:sp>
    </p:spTree>
    <p:extLst>
      <p:ext uri="{BB962C8B-B14F-4D97-AF65-F5344CB8AC3E}">
        <p14:creationId xmlns:p14="http://schemas.microsoft.com/office/powerpoint/2010/main" val="1039238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72E0FDA7-AD74-044A-BCD7-A4C20ACC915B}" type="slidenum">
              <a:rPr lang="en-US">
                <a:latin typeface="Arial" pitchFamily="-107" charset="0"/>
                <a:ea typeface="ＭＳ Ｐゴシック" pitchFamily="-107" charset="-128"/>
                <a:cs typeface="ＭＳ Ｐゴシック" pitchFamily="-107" charset="-128"/>
              </a:rPr>
              <a:pPr/>
              <a:t>2</a:t>
            </a:fld>
            <a:endParaRPr lang="en-US">
              <a:latin typeface="Arial" pitchFamily="-107" charset="0"/>
              <a:ea typeface="ＭＳ Ｐゴシック" pitchFamily="-107" charset="-128"/>
              <a:cs typeface="ＭＳ Ｐゴシック" pitchFamily="-107" charset="-128"/>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US">
              <a:latin typeface="Arial" pitchFamily="-107" charset="0"/>
              <a:ea typeface="ＭＳ Ｐゴシック" pitchFamily="-107" charset="-128"/>
              <a:cs typeface="ＭＳ Ｐゴシック" pitchFamily="-107" charset="-128"/>
            </a:endParaRPr>
          </a:p>
        </p:txBody>
      </p:sp>
    </p:spTree>
    <p:extLst>
      <p:ext uri="{BB962C8B-B14F-4D97-AF65-F5344CB8AC3E}">
        <p14:creationId xmlns:p14="http://schemas.microsoft.com/office/powerpoint/2010/main" val="2050246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Slide Image Placeholder 1"/>
          <p:cNvSpPr>
            <a:spLocks noGrp="1" noRot="1" noChangeAspect="1"/>
          </p:cNvSpPr>
          <p:nvPr>
            <p:ph type="sldImg"/>
          </p:nvPr>
        </p:nvSpPr>
        <p:spPr>
          <a:ln/>
        </p:spPr>
      </p:sp>
      <p:sp>
        <p:nvSpPr>
          <p:cNvPr id="226307" name="Notes Placeholder 2"/>
          <p:cNvSpPr>
            <a:spLocks noGrp="1"/>
          </p:cNvSpPr>
          <p:nvPr>
            <p:ph type="body" idx="1"/>
          </p:nvPr>
        </p:nvSpPr>
        <p:spPr>
          <a:noFill/>
          <a:ln/>
        </p:spPr>
        <p:txBody>
          <a:bodyPr/>
          <a:lstStyle/>
          <a:p>
            <a:endParaRPr lang="en-US">
              <a:latin typeface="Arial" pitchFamily="-107" charset="0"/>
              <a:ea typeface="ＭＳ Ｐゴシック" pitchFamily="-107" charset="-128"/>
              <a:cs typeface="ＭＳ Ｐゴシック" pitchFamily="-107" charset="-128"/>
            </a:endParaRPr>
          </a:p>
        </p:txBody>
      </p:sp>
      <p:sp>
        <p:nvSpPr>
          <p:cNvPr id="226308" name="Slide Number Placeholder 3"/>
          <p:cNvSpPr>
            <a:spLocks noGrp="1"/>
          </p:cNvSpPr>
          <p:nvPr>
            <p:ph type="sldNum" sz="quarter" idx="5"/>
          </p:nvPr>
        </p:nvSpPr>
        <p:spPr>
          <a:noFill/>
        </p:spPr>
        <p:txBody>
          <a:bodyPr/>
          <a:lstStyle/>
          <a:p>
            <a:fld id="{9568BE21-9091-1F49-92B2-1C513AF36F3F}" type="slidenum">
              <a:rPr lang="en-US">
                <a:latin typeface="Arial" pitchFamily="-107" charset="0"/>
                <a:ea typeface="ＭＳ Ｐゴシック" pitchFamily="-107" charset="-128"/>
                <a:cs typeface="ＭＳ Ｐゴシック" pitchFamily="-107" charset="-128"/>
              </a:rPr>
              <a:pPr/>
              <a:t>10</a:t>
            </a:fld>
            <a:endParaRPr lang="en-US">
              <a:latin typeface="Arial" pitchFamily="-107" charset="0"/>
              <a:ea typeface="ＭＳ Ｐゴシック" pitchFamily="-107" charset="-128"/>
              <a:cs typeface="ＭＳ Ｐゴシック" pitchFamily="-107" charset="-128"/>
            </a:endParaRPr>
          </a:p>
        </p:txBody>
      </p:sp>
    </p:spTree>
    <p:extLst>
      <p:ext uri="{BB962C8B-B14F-4D97-AF65-F5344CB8AC3E}">
        <p14:creationId xmlns:p14="http://schemas.microsoft.com/office/powerpoint/2010/main" val="18285347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72829D9-7160-FB45-8C46-0EDD3E4336A5}" type="slidenum">
              <a:rPr lang="en-US" smtClean="0"/>
              <a:t>11</a:t>
            </a:fld>
            <a:endParaRPr lang="en-US" dirty="0"/>
          </a:p>
        </p:txBody>
      </p:sp>
    </p:spTree>
    <p:extLst>
      <p:ext uri="{BB962C8B-B14F-4D97-AF65-F5344CB8AC3E}">
        <p14:creationId xmlns:p14="http://schemas.microsoft.com/office/powerpoint/2010/main" val="10858002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72829D9-7160-FB45-8C46-0EDD3E4336A5}" type="slidenum">
              <a:rPr lang="en-US" smtClean="0"/>
              <a:t>12</a:t>
            </a:fld>
            <a:endParaRPr lang="en-US" dirty="0"/>
          </a:p>
        </p:txBody>
      </p:sp>
    </p:spTree>
    <p:extLst>
      <p:ext uri="{BB962C8B-B14F-4D97-AF65-F5344CB8AC3E}">
        <p14:creationId xmlns:p14="http://schemas.microsoft.com/office/powerpoint/2010/main" val="13849343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72829D9-7160-FB45-8C46-0EDD3E4336A5}" type="slidenum">
              <a:rPr lang="en-US" smtClean="0"/>
              <a:t>13</a:t>
            </a:fld>
            <a:endParaRPr lang="en-US" dirty="0"/>
          </a:p>
        </p:txBody>
      </p:sp>
    </p:spTree>
    <p:extLst>
      <p:ext uri="{BB962C8B-B14F-4D97-AF65-F5344CB8AC3E}">
        <p14:creationId xmlns:p14="http://schemas.microsoft.com/office/powerpoint/2010/main" val="6033669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a:noFill/>
        </p:spPr>
        <p:txBody>
          <a:bodyPr/>
          <a:lstStyle/>
          <a:p>
            <a:fld id="{6EC1A6F5-0DDF-D348-BFDC-62E80BA2C6C4}" type="slidenum">
              <a:rPr lang="en-US">
                <a:latin typeface="Arial" pitchFamily="-103" charset="0"/>
                <a:ea typeface="ＭＳ Ｐゴシック" pitchFamily="-103" charset="-128"/>
                <a:cs typeface="ＭＳ Ｐゴシック" pitchFamily="-103" charset="-128"/>
              </a:rPr>
              <a:pPr/>
              <a:t>15</a:t>
            </a:fld>
            <a:endParaRPr lang="en-US">
              <a:latin typeface="Arial" pitchFamily="-103" charset="0"/>
              <a:ea typeface="ＭＳ Ｐゴシック" pitchFamily="-103" charset="-128"/>
              <a:cs typeface="ＭＳ Ｐゴシック" pitchFamily="-103" charset="-128"/>
            </a:endParaRPr>
          </a:p>
        </p:txBody>
      </p:sp>
      <p:sp>
        <p:nvSpPr>
          <p:cNvPr id="158723" name="Rectangle 2"/>
          <p:cNvSpPr>
            <a:spLocks noGrp="1" noRot="1" noChangeAspect="1" noChangeArrowheads="1"/>
          </p:cNvSpPr>
          <p:nvPr>
            <p:ph type="sldImg"/>
          </p:nvPr>
        </p:nvSpPr>
        <p:spPr>
          <a:solidFill>
            <a:srgbClr val="FFFFFF"/>
          </a:solidFill>
          <a:ln/>
        </p:spPr>
      </p:sp>
      <p:sp>
        <p:nvSpPr>
          <p:cNvPr id="158724" name="Rectangle 3"/>
          <p:cNvSpPr>
            <a:spLocks noGrp="1" noChangeArrowheads="1"/>
          </p:cNvSpPr>
          <p:nvPr>
            <p:ph type="body" idx="1"/>
          </p:nvPr>
        </p:nvSpPr>
        <p:spPr>
          <a:solidFill>
            <a:srgbClr val="FFFFFF"/>
          </a:solidFill>
          <a:ln>
            <a:solidFill>
              <a:srgbClr val="000000"/>
            </a:solidFill>
          </a:ln>
        </p:spPr>
        <p:txBody>
          <a:bodyPr/>
          <a:lstStyle/>
          <a:p>
            <a:endParaRPr lang="en-US">
              <a:latin typeface="Arial" pitchFamily="-103" charset="0"/>
              <a:ea typeface="ＭＳ Ｐゴシック" pitchFamily="-103" charset="-128"/>
              <a:cs typeface="ＭＳ Ｐゴシック" pitchFamily="-103" charset="-128"/>
            </a:endParaRPr>
          </a:p>
        </p:txBody>
      </p:sp>
    </p:spTree>
    <p:extLst>
      <p:ext uri="{BB962C8B-B14F-4D97-AF65-F5344CB8AC3E}">
        <p14:creationId xmlns:p14="http://schemas.microsoft.com/office/powerpoint/2010/main" val="8006534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7"/>
          <p:cNvSpPr>
            <a:spLocks noGrp="1" noChangeArrowheads="1"/>
          </p:cNvSpPr>
          <p:nvPr>
            <p:ph type="sldNum" sz="quarter" idx="5"/>
          </p:nvPr>
        </p:nvSpPr>
        <p:spPr>
          <a:noFill/>
        </p:spPr>
        <p:txBody>
          <a:bodyPr/>
          <a:lstStyle/>
          <a:p>
            <a:fld id="{A903DF08-D3EB-4542-95A8-A53E034EF30D}" type="slidenum">
              <a:rPr lang="en-US">
                <a:latin typeface="Arial" pitchFamily="-107" charset="0"/>
                <a:ea typeface="ＭＳ Ｐゴシック" pitchFamily="-107" charset="-128"/>
                <a:cs typeface="ＭＳ Ｐゴシック" pitchFamily="-107" charset="-128"/>
              </a:rPr>
              <a:pPr/>
              <a:t>17</a:t>
            </a:fld>
            <a:endParaRPr lang="en-US">
              <a:latin typeface="Arial" pitchFamily="-107" charset="0"/>
              <a:ea typeface="ＭＳ Ｐゴシック" pitchFamily="-107" charset="-128"/>
              <a:cs typeface="ＭＳ Ｐゴシック" pitchFamily="-107" charset="-128"/>
            </a:endParaRPr>
          </a:p>
        </p:txBody>
      </p:sp>
      <p:sp>
        <p:nvSpPr>
          <p:cNvPr id="234499" name="Rectangle 2"/>
          <p:cNvSpPr>
            <a:spLocks noGrp="1" noRot="1" noChangeAspect="1" noChangeArrowheads="1"/>
          </p:cNvSpPr>
          <p:nvPr>
            <p:ph type="sldImg"/>
          </p:nvPr>
        </p:nvSpPr>
        <p:spPr>
          <a:solidFill>
            <a:srgbClr val="FFFFFF"/>
          </a:solidFill>
          <a:ln/>
        </p:spPr>
      </p:sp>
      <p:sp>
        <p:nvSpPr>
          <p:cNvPr id="234500" name="Rectangle 3"/>
          <p:cNvSpPr>
            <a:spLocks noGrp="1" noChangeArrowheads="1"/>
          </p:cNvSpPr>
          <p:nvPr>
            <p:ph type="body" idx="1"/>
          </p:nvPr>
        </p:nvSpPr>
        <p:spPr>
          <a:solidFill>
            <a:srgbClr val="FFFFFF"/>
          </a:solidFill>
          <a:ln>
            <a:solidFill>
              <a:srgbClr val="000000"/>
            </a:solidFill>
          </a:ln>
        </p:spPr>
        <p:txBody>
          <a:bodyPr/>
          <a:lstStyle/>
          <a:p>
            <a:endParaRPr lang="en-US">
              <a:latin typeface="Arial" pitchFamily="-107" charset="0"/>
              <a:ea typeface="ＭＳ Ｐゴシック" pitchFamily="-107" charset="-128"/>
              <a:cs typeface="ＭＳ Ｐゴシック" pitchFamily="-107" charset="-128"/>
            </a:endParaRPr>
          </a:p>
        </p:txBody>
      </p:sp>
    </p:spTree>
    <p:extLst>
      <p:ext uri="{BB962C8B-B14F-4D97-AF65-F5344CB8AC3E}">
        <p14:creationId xmlns:p14="http://schemas.microsoft.com/office/powerpoint/2010/main" val="12976851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57350" y="4464028"/>
            <a:ext cx="6858000" cy="1194650"/>
          </a:xfrm>
        </p:spPr>
        <p:txBody>
          <a:bodyPr wrap="none" anchor="t">
            <a:normAutofit/>
          </a:bodyPr>
          <a:lstStyle>
            <a:lvl1pPr algn="r">
              <a:defRPr sz="7200" b="0" spc="-225">
                <a:gradFill flip="none" rotWithShape="1">
                  <a:gsLst>
                    <a:gs pos="32000">
                      <a:schemeClr val="tx1">
                        <a:lumMod val="89000"/>
                      </a:schemeClr>
                    </a:gs>
                    <a:gs pos="100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1657349" y="3829878"/>
            <a:ext cx="6858000" cy="618523"/>
          </a:xfrm>
        </p:spPr>
        <p:txBody>
          <a:bodyPr anchor="b">
            <a:normAutofit/>
          </a:bodyPr>
          <a:lstStyle>
            <a:lvl1pPr marL="0" indent="0" algn="r">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r>
              <a:rPr lang="en-US" dirty="0" smtClean="0"/>
              <a:t>Laura Terrill</a:t>
            </a:r>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961133455"/>
      </p:ext>
    </p:extLst>
  </p:cSld>
  <p:clrMapOvr>
    <a:masterClrMapping/>
  </p:clrMapOvr>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367161"/>
            <a:ext cx="7886700" cy="819355"/>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29841" y="987426"/>
            <a:ext cx="7886700" cy="337973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629841" y="5186516"/>
            <a:ext cx="7885509" cy="682472"/>
          </a:xfrm>
        </p:spPr>
        <p:txBody>
          <a:bodyPr/>
          <a:lstStyle>
            <a:lvl1pPr marL="0" indent="0">
              <a:buNone/>
              <a:defRPr sz="12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dirty="0" smtClean="0"/>
              <a:t>Laura Terrill</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096988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5"/>
            <a:ext cx="7886700" cy="3534344"/>
          </a:xfrm>
        </p:spPr>
        <p:txBody>
          <a:bodyPr anchor="ctr"/>
          <a:lstStyle>
            <a:lvl1pPr>
              <a:defRPr sz="2400"/>
            </a:lvl1pPr>
          </a:lstStyle>
          <a:p>
            <a:r>
              <a:rPr lang="en-US" smtClean="0"/>
              <a:t>Click to edit Master title style</a:t>
            </a:r>
            <a:endParaRPr lang="en-US" dirty="0"/>
          </a:p>
        </p:txBody>
      </p:sp>
      <p:sp>
        <p:nvSpPr>
          <p:cNvPr id="4" name="Text Placeholder 3"/>
          <p:cNvSpPr>
            <a:spLocks noGrp="1"/>
          </p:cNvSpPr>
          <p:nvPr>
            <p:ph type="body" sz="half" idx="2"/>
          </p:nvPr>
        </p:nvSpPr>
        <p:spPr>
          <a:xfrm>
            <a:off x="629841" y="4489399"/>
            <a:ext cx="7885509" cy="1501826"/>
          </a:xfrm>
        </p:spPr>
        <p:txBody>
          <a:bodyPr anchor="ct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6" name="Footer Placeholder 5"/>
          <p:cNvSpPr>
            <a:spLocks noGrp="1"/>
          </p:cNvSpPr>
          <p:nvPr>
            <p:ph type="ftr" sz="quarter" idx="11"/>
          </p:nvPr>
        </p:nvSpPr>
        <p:spPr>
          <a:xfrm>
            <a:off x="631730" y="6356351"/>
            <a:ext cx="3086100" cy="365125"/>
          </a:xfrm>
        </p:spPr>
        <p:txBody>
          <a:bodyPr/>
          <a:lstStyle>
            <a:lvl1pPr algn="l">
              <a:defRPr/>
            </a:lvl1pPr>
          </a:lstStyle>
          <a:p>
            <a:r>
              <a:rPr lang="en-US" dirty="0" smtClean="0"/>
              <a:t>Laura Terrill</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94395463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365125"/>
            <a:ext cx="6977064" cy="2992904"/>
          </a:xfrm>
        </p:spPr>
        <p:txBody>
          <a:bodyPr anchor="ctr"/>
          <a:lstStyle>
            <a:lvl1pPr>
              <a:defRPr sz="33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0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4" name="Text Placeholder 3"/>
          <p:cNvSpPr>
            <a:spLocks noGrp="1"/>
          </p:cNvSpPr>
          <p:nvPr>
            <p:ph type="body" sz="half" idx="2"/>
          </p:nvPr>
        </p:nvSpPr>
        <p:spPr>
          <a:xfrm>
            <a:off x="628650" y="4501729"/>
            <a:ext cx="7884318" cy="1489496"/>
          </a:xfrm>
        </p:spPr>
        <p:txBody>
          <a:bodyPr anchor="ctr">
            <a:normAutofit/>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dirty="0" smtClean="0"/>
              <a:t>Laura Terrill</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
        <p:nvSpPr>
          <p:cNvPr id="9" name="TextBox 8"/>
          <p:cNvSpPr txBox="1"/>
          <p:nvPr/>
        </p:nvSpPr>
        <p:spPr>
          <a:xfrm>
            <a:off x="833283" y="786824"/>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rPr>
              <a:t>“</a:t>
            </a:r>
          </a:p>
        </p:txBody>
      </p:sp>
      <p:sp>
        <p:nvSpPr>
          <p:cNvPr id="10" name="TextBox 9"/>
          <p:cNvSpPr txBox="1"/>
          <p:nvPr/>
        </p:nvSpPr>
        <p:spPr>
          <a:xfrm>
            <a:off x="7828359" y="2743200"/>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rPr>
              <a:t>”</a:t>
            </a:r>
          </a:p>
        </p:txBody>
      </p:sp>
    </p:spTree>
    <p:extLst>
      <p:ext uri="{BB962C8B-B14F-4D97-AF65-F5344CB8AC3E}">
        <p14:creationId xmlns:p14="http://schemas.microsoft.com/office/powerpoint/2010/main" val="15837828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29841" y="2326968"/>
            <a:ext cx="7886700" cy="2511835"/>
          </a:xfrm>
        </p:spPr>
        <p:txBody>
          <a:bodyPr anchor="b">
            <a:normAutofit/>
          </a:bodyPr>
          <a:lstStyle>
            <a:lvl1pPr>
              <a:defRPr sz="4050"/>
            </a:lvl1pPr>
          </a:lstStyle>
          <a:p>
            <a:r>
              <a:rPr lang="en-US" smtClean="0"/>
              <a:t>Click to edit Master title style</a:t>
            </a:r>
            <a:endParaRPr lang="en-US" dirty="0"/>
          </a:p>
        </p:txBody>
      </p:sp>
      <p:sp>
        <p:nvSpPr>
          <p:cNvPr id="4" name="Text Placeholder 3"/>
          <p:cNvSpPr>
            <a:spLocks noGrp="1"/>
          </p:cNvSpPr>
          <p:nvPr>
            <p:ph type="body" sz="half" idx="2"/>
          </p:nvPr>
        </p:nvSpPr>
        <p:spPr>
          <a:xfrm>
            <a:off x="629841" y="4850581"/>
            <a:ext cx="7885509" cy="1140644"/>
          </a:xfrm>
        </p:spPr>
        <p:txBody>
          <a:bodyPr anchor="t"/>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dirty="0" smtClean="0"/>
              <a:t>Laura Terrill</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5781856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28650" y="365126"/>
            <a:ext cx="7886700"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002961" y="1885950"/>
            <a:ext cx="2210150" cy="576262"/>
          </a:xfrm>
        </p:spPr>
        <p:txBody>
          <a:bodyPr anchor="b">
            <a:noAutofit/>
          </a:bodyPr>
          <a:lstStyle>
            <a:lvl1pPr marL="0" indent="0">
              <a:buNone/>
              <a:defRPr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8" name="Text Placeholder 3"/>
          <p:cNvSpPr>
            <a:spLocks noGrp="1"/>
          </p:cNvSpPr>
          <p:nvPr>
            <p:ph type="body" sz="half" idx="15"/>
          </p:nvPr>
        </p:nvSpPr>
        <p:spPr>
          <a:xfrm>
            <a:off x="1017598" y="2571750"/>
            <a:ext cx="2195513"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9" name="Text Placeholder 4"/>
          <p:cNvSpPr>
            <a:spLocks noGrp="1"/>
          </p:cNvSpPr>
          <p:nvPr>
            <p:ph type="body" sz="quarter" idx="3"/>
          </p:nvPr>
        </p:nvSpPr>
        <p:spPr>
          <a:xfrm>
            <a:off x="3440996" y="1885950"/>
            <a:ext cx="2202181" cy="576262"/>
          </a:xfrm>
        </p:spPr>
        <p:txBody>
          <a:bodyPr vert="horz" lIns="91440" tIns="45720" rIns="91440" bIns="45720" rtlCol="0" anchor="b">
            <a:noAutofit/>
          </a:bodyPr>
          <a:lstStyle>
            <a:lvl1pPr>
              <a:buNone/>
              <a:defRPr lang="en-US"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0" name="Text Placeholder 3"/>
          <p:cNvSpPr>
            <a:spLocks noGrp="1"/>
          </p:cNvSpPr>
          <p:nvPr>
            <p:ph type="body" sz="half" idx="16"/>
          </p:nvPr>
        </p:nvSpPr>
        <p:spPr>
          <a:xfrm>
            <a:off x="3433081" y="2571750"/>
            <a:ext cx="2210096"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11" name="Text Placeholder 4"/>
          <p:cNvSpPr>
            <a:spLocks noGrp="1"/>
          </p:cNvSpPr>
          <p:nvPr>
            <p:ph type="body" sz="quarter" idx="13"/>
          </p:nvPr>
        </p:nvSpPr>
        <p:spPr>
          <a:xfrm>
            <a:off x="5871777" y="1885950"/>
            <a:ext cx="2199085" cy="576262"/>
          </a:xfrm>
        </p:spPr>
        <p:txBody>
          <a:bodyPr vert="horz" lIns="91440" tIns="45720" rIns="91440" bIns="45720" rtlCol="0" anchor="b">
            <a:noAutofit/>
          </a:bodyPr>
          <a:lstStyle>
            <a:lvl1pPr>
              <a:buNone/>
              <a:defRPr lang="en-US" sz="18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2" name="Text Placeholder 3"/>
          <p:cNvSpPr>
            <a:spLocks noGrp="1"/>
          </p:cNvSpPr>
          <p:nvPr>
            <p:ph type="body" sz="half" idx="17"/>
          </p:nvPr>
        </p:nvSpPr>
        <p:spPr>
          <a:xfrm>
            <a:off x="5871777" y="2571750"/>
            <a:ext cx="2199085"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en-US" dirty="0" smtClean="0"/>
              <a:t>Laura Terrill</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023975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28650" y="365126"/>
            <a:ext cx="7886700"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99064" y="4297503"/>
            <a:ext cx="2205038"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0" name="Picture Placeholder 2"/>
          <p:cNvSpPr>
            <a:spLocks noGrp="1" noChangeAspect="1"/>
          </p:cNvSpPr>
          <p:nvPr>
            <p:ph type="pic" idx="15"/>
          </p:nvPr>
        </p:nvSpPr>
        <p:spPr>
          <a:xfrm>
            <a:off x="999064" y="2256354"/>
            <a:ext cx="220503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dirty="0" smtClean="0"/>
              <a:t>Drag picture to placeholder or click icon to add</a:t>
            </a:r>
            <a:endParaRPr lang="en-US" dirty="0"/>
          </a:p>
        </p:txBody>
      </p:sp>
      <p:sp>
        <p:nvSpPr>
          <p:cNvPr id="21" name="Text Placeholder 3"/>
          <p:cNvSpPr>
            <a:spLocks noGrp="1"/>
          </p:cNvSpPr>
          <p:nvPr>
            <p:ph type="body" sz="half" idx="18"/>
          </p:nvPr>
        </p:nvSpPr>
        <p:spPr>
          <a:xfrm>
            <a:off x="999064" y="4873766"/>
            <a:ext cx="220503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22" name="Text Placeholder 4"/>
          <p:cNvSpPr>
            <a:spLocks noGrp="1"/>
          </p:cNvSpPr>
          <p:nvPr>
            <p:ph type="body" sz="quarter" idx="3"/>
          </p:nvPr>
        </p:nvSpPr>
        <p:spPr>
          <a:xfrm>
            <a:off x="3426748" y="4297503"/>
            <a:ext cx="2197894"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3" name="Picture Placeholder 2"/>
          <p:cNvSpPr>
            <a:spLocks noGrp="1" noChangeAspect="1"/>
          </p:cNvSpPr>
          <p:nvPr>
            <p:ph type="pic" idx="21"/>
          </p:nvPr>
        </p:nvSpPr>
        <p:spPr>
          <a:xfrm>
            <a:off x="3426747" y="2256354"/>
            <a:ext cx="2197894"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dirty="0" smtClean="0"/>
              <a:t>Drag picture to placeholder or click icon to add</a:t>
            </a:r>
            <a:endParaRPr lang="en-US" dirty="0"/>
          </a:p>
        </p:txBody>
      </p:sp>
      <p:sp>
        <p:nvSpPr>
          <p:cNvPr id="24" name="Text Placeholder 3"/>
          <p:cNvSpPr>
            <a:spLocks noGrp="1"/>
          </p:cNvSpPr>
          <p:nvPr>
            <p:ph type="body" sz="half" idx="19"/>
          </p:nvPr>
        </p:nvSpPr>
        <p:spPr>
          <a:xfrm>
            <a:off x="3425733" y="4873765"/>
            <a:ext cx="2200805"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25" name="Text Placeholder 4"/>
          <p:cNvSpPr>
            <a:spLocks noGrp="1"/>
          </p:cNvSpPr>
          <p:nvPr>
            <p:ph type="body" sz="quarter" idx="13"/>
          </p:nvPr>
        </p:nvSpPr>
        <p:spPr>
          <a:xfrm>
            <a:off x="5853242" y="4297503"/>
            <a:ext cx="2199085"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6" name="Picture Placeholder 2"/>
          <p:cNvSpPr>
            <a:spLocks noGrp="1" noChangeAspect="1"/>
          </p:cNvSpPr>
          <p:nvPr>
            <p:ph type="pic" idx="22"/>
          </p:nvPr>
        </p:nvSpPr>
        <p:spPr>
          <a:xfrm>
            <a:off x="5853241" y="2256354"/>
            <a:ext cx="219908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dirty="0" smtClean="0"/>
              <a:t>Drag picture to placeholder or click icon to add</a:t>
            </a:r>
            <a:endParaRPr lang="en-US" dirty="0"/>
          </a:p>
        </p:txBody>
      </p:sp>
      <p:sp>
        <p:nvSpPr>
          <p:cNvPr id="27" name="Text Placeholder 3"/>
          <p:cNvSpPr>
            <a:spLocks noGrp="1"/>
          </p:cNvSpPr>
          <p:nvPr>
            <p:ph type="body" sz="half" idx="20"/>
          </p:nvPr>
        </p:nvSpPr>
        <p:spPr>
          <a:xfrm>
            <a:off x="5853148" y="4873763"/>
            <a:ext cx="220199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en-US" dirty="0" smtClean="0"/>
              <a:t>Laura Terrill</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813915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a:xfrm>
            <a:off x="628650" y="6311902"/>
            <a:ext cx="3086100" cy="365125"/>
          </a:xfrm>
        </p:spPr>
        <p:txBody>
          <a:bodyPr/>
          <a:lstStyle>
            <a:lvl1pPr algn="l">
              <a:defRPr/>
            </a:lvl1pPr>
          </a:lstStyle>
          <a:p>
            <a:r>
              <a:rPr lang="en-US" smtClean="0"/>
              <a:t>Laura Terrill</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6304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dirty="0" smtClean="0"/>
              <a:t>Laura Terrill</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006593193"/>
      </p:ext>
    </p:extLst>
  </p:cSld>
  <p:clrMapOvr>
    <a:masterClrMapping/>
  </p:clrMapOvr>
  <p:extLst mod="1">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80010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2362200"/>
            <a:ext cx="39243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991100" y="2362200"/>
            <a:ext cx="3924300" cy="3733800"/>
          </a:xfrm>
        </p:spPr>
        <p:txBody>
          <a:bodyPr/>
          <a:lstStyle/>
          <a:p>
            <a:pPr lvl="0"/>
            <a:endParaRPr lang="en-US" noProof="0" dirty="0"/>
          </a:p>
        </p:txBody>
      </p:sp>
      <p:sp>
        <p:nvSpPr>
          <p:cNvPr id="5" name="Date Placeholder 4"/>
          <p:cNvSpPr>
            <a:spLocks noGrp="1"/>
          </p:cNvSpPr>
          <p:nvPr>
            <p:ph type="dt" sz="half" idx="10"/>
          </p:nvPr>
        </p:nvSpPr>
        <p:spPr>
          <a:xfrm>
            <a:off x="7010400" y="6553200"/>
            <a:ext cx="1905000" cy="304800"/>
          </a:xfrm>
          <a:prstGeom prst="rect">
            <a:avLst/>
          </a:prstGeom>
        </p:spPr>
        <p:txBody>
          <a:bodyPr/>
          <a:lstStyle>
            <a:lvl1pPr>
              <a:defRPr/>
            </a:lvl1pPr>
          </a:lstStyle>
          <a:p>
            <a:pPr>
              <a:defRPr/>
            </a:pPr>
            <a:endParaRPr lang="en-US" dirty="0"/>
          </a:p>
        </p:txBody>
      </p:sp>
      <p:sp>
        <p:nvSpPr>
          <p:cNvPr id="6" name="Footer Placeholder 5"/>
          <p:cNvSpPr>
            <a:spLocks noGrp="1"/>
          </p:cNvSpPr>
          <p:nvPr>
            <p:ph type="ftr" sz="quarter" idx="11"/>
          </p:nvPr>
        </p:nvSpPr>
        <p:spPr>
          <a:xfrm>
            <a:off x="3101975" y="6605588"/>
            <a:ext cx="2895600" cy="304800"/>
          </a:xfrm>
        </p:spPr>
        <p:txBody>
          <a:bodyPr/>
          <a:lstStyle>
            <a:lvl1pPr>
              <a:defRPr/>
            </a:lvl1pPr>
          </a:lstStyle>
          <a:p>
            <a:pPr>
              <a:defRPr/>
            </a:pPr>
            <a:r>
              <a:rPr lang="en-US" dirty="0"/>
              <a:t>Laura Terrill</a:t>
            </a:r>
          </a:p>
        </p:txBody>
      </p:sp>
      <p:sp>
        <p:nvSpPr>
          <p:cNvPr id="7" name="Slide Number Placeholder 6"/>
          <p:cNvSpPr>
            <a:spLocks noGrp="1"/>
          </p:cNvSpPr>
          <p:nvPr>
            <p:ph type="sldNum" sz="quarter" idx="12"/>
          </p:nvPr>
        </p:nvSpPr>
        <p:spPr>
          <a:xfrm>
            <a:off x="84138" y="5946775"/>
            <a:ext cx="587375" cy="885825"/>
          </a:xfrm>
          <a:prstGeom prst="rect">
            <a:avLst/>
          </a:prstGeom>
        </p:spPr>
        <p:txBody>
          <a:bodyPr/>
          <a:lstStyle>
            <a:lvl1pPr>
              <a:defRPr/>
            </a:lvl1pPr>
          </a:lstStyle>
          <a:p>
            <a:pPr>
              <a:defRPr/>
            </a:pPr>
            <a:fld id="{5FF811C5-25EF-6C44-958A-B5B360920596}" type="slidenum">
              <a:rPr lang="en-US"/>
              <a:pPr>
                <a:defRPr/>
              </a:pPr>
              <a:t>‹#›</a:t>
            </a:fld>
            <a:endParaRPr lang="en-US" dirty="0"/>
          </a:p>
        </p:txBody>
      </p:sp>
    </p:spTree>
    <p:extLst>
      <p:ext uri="{BB962C8B-B14F-4D97-AF65-F5344CB8AC3E}">
        <p14:creationId xmlns:p14="http://schemas.microsoft.com/office/powerpoint/2010/main" val="12267444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p:cNvSpPr>
            <a:spLocks noGrp="1"/>
          </p:cNvSpPr>
          <p:nvPr>
            <p:ph type="dt" sz="half" idx="10"/>
          </p:nvPr>
        </p:nvSpPr>
        <p:spPr>
          <a:xfrm>
            <a:off x="685800" y="6248400"/>
            <a:ext cx="1905000" cy="457200"/>
          </a:xfrm>
          <a:prstGeom prst="rect">
            <a:avLst/>
          </a:prstGeom>
        </p:spPr>
        <p:txBody>
          <a:bodyPr/>
          <a:lstStyle>
            <a:lvl1pPr>
              <a:defRPr>
                <a:latin typeface="Arial" charset="0"/>
                <a:ea typeface="ＭＳ Ｐゴシック" charset="-128"/>
                <a:cs typeface="ＭＳ Ｐゴシック" charset="-128"/>
              </a:defRPr>
            </a:lvl1pPr>
          </a:lstStyle>
          <a:p>
            <a:pPr>
              <a:defRPr/>
            </a:pPr>
            <a:endParaRPr lang="en-US"/>
          </a:p>
        </p:txBody>
      </p:sp>
      <p:sp>
        <p:nvSpPr>
          <p:cNvPr id="4" name="Footer Placeholder 3"/>
          <p:cNvSpPr>
            <a:spLocks noGrp="1"/>
          </p:cNvSpPr>
          <p:nvPr>
            <p:ph type="ftr" sz="quarter" idx="11"/>
          </p:nvPr>
        </p:nvSpPr>
        <p:spPr>
          <a:xfrm>
            <a:off x="3124200" y="6248400"/>
            <a:ext cx="2895600" cy="457200"/>
          </a:xfrm>
        </p:spPr>
        <p:txBody>
          <a:bodyPr/>
          <a:lstStyle>
            <a:lvl1pPr>
              <a:defRPr>
                <a:latin typeface="Arial" charset="0"/>
                <a:ea typeface="ＭＳ Ｐゴシック" charset="-128"/>
                <a:cs typeface="ＭＳ Ｐゴシック" charset="-128"/>
              </a:defRPr>
            </a:lvl1pPr>
          </a:lstStyle>
          <a:p>
            <a:pPr>
              <a:defRPr/>
            </a:pPr>
            <a:r>
              <a:rPr lang="en-US"/>
              <a:t>Laura Terrill</a:t>
            </a:r>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pPr>
              <a:defRPr/>
            </a:pPr>
            <a:fld id="{5B35D929-64D6-814C-B3AC-4FF9CF4DC1BC}" type="slidenum">
              <a:rPr lang="en-US"/>
              <a:pPr>
                <a:defRPr/>
              </a:pPr>
              <a:t>‹#›</a:t>
            </a:fld>
            <a:endParaRPr lang="en-US"/>
          </a:p>
        </p:txBody>
      </p:sp>
    </p:spTree>
    <p:extLst>
      <p:ext uri="{BB962C8B-B14F-4D97-AF65-F5344CB8AC3E}">
        <p14:creationId xmlns:p14="http://schemas.microsoft.com/office/powerpoint/2010/main" val="611226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a:xfrm>
            <a:off x="149826" y="6356351"/>
            <a:ext cx="3086100" cy="365125"/>
          </a:xfrm>
        </p:spPr>
        <p:txBody>
          <a:bodyPr/>
          <a:lstStyle>
            <a:lvl1pPr algn="l">
              <a:defRPr/>
            </a:lvl1pPr>
          </a:lstStyle>
          <a:p>
            <a:r>
              <a:rPr lang="en-US" dirty="0" smtClean="0"/>
              <a:t>Laura Terrill</a:t>
            </a:r>
            <a:endParaRPr lang="en-US" dirty="0"/>
          </a:p>
        </p:txBody>
      </p:sp>
      <p:sp>
        <p:nvSpPr>
          <p:cNvPr id="6" name="Slide Number Placeholder 5"/>
          <p:cNvSpPr>
            <a:spLocks noGrp="1"/>
          </p:cNvSpPr>
          <p:nvPr>
            <p:ph type="sldNum" sz="quarter" idx="12"/>
          </p:nvPr>
        </p:nvSpPr>
        <p:spPr>
          <a:xfrm>
            <a:off x="6457950" y="6356351"/>
            <a:ext cx="2057400" cy="365125"/>
          </a:xfr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9798545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640899" y="4464028"/>
            <a:ext cx="6858000" cy="1194650"/>
          </a:xfrm>
        </p:spPr>
        <p:txBody>
          <a:bodyPr wrap="none" anchor="t">
            <a:normAutofit/>
          </a:bodyPr>
          <a:lstStyle>
            <a:lvl1pPr algn="l">
              <a:defRPr sz="7200" b="0" spc="-225">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smtClean="0"/>
              <a:t>Click to edit Master title style</a:t>
            </a:r>
            <a:endParaRPr lang="en-US" dirty="0"/>
          </a:p>
        </p:txBody>
      </p:sp>
      <p:sp>
        <p:nvSpPr>
          <p:cNvPr id="8" name="Subtitle 2"/>
          <p:cNvSpPr>
            <a:spLocks noGrp="1"/>
          </p:cNvSpPr>
          <p:nvPr>
            <p:ph type="subTitle" idx="1"/>
          </p:nvPr>
        </p:nvSpPr>
        <p:spPr>
          <a:xfrm>
            <a:off x="640899" y="3829878"/>
            <a:ext cx="6858000" cy="617822"/>
          </a:xfrm>
        </p:spPr>
        <p:txBody>
          <a:bodyPr anchor="b">
            <a:normAutofit/>
          </a:bodyPr>
          <a:lstStyle>
            <a:lvl1pPr marL="0" indent="0" algn="l">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dirty="0" smtClean="0"/>
              <a:t>Laura Terrill</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677398199"/>
      </p:ext>
    </p:extLst>
  </p:cSld>
  <p:clrMapOvr>
    <a:masterClrMapping/>
  </p:clrMapOvr>
  <p:extLst mod="1">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40000" y="1825625"/>
            <a:ext cx="3768912"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39880" y="1825625"/>
            <a:ext cx="377547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a:xfrm>
            <a:off x="628650" y="6311899"/>
            <a:ext cx="3086100" cy="365125"/>
          </a:xfrm>
        </p:spPr>
        <p:txBody>
          <a:bodyPr/>
          <a:lstStyle>
            <a:lvl1pPr algn="l">
              <a:defRPr/>
            </a:lvl1pPr>
          </a:lstStyle>
          <a:p>
            <a:r>
              <a:rPr lang="en-US" smtClean="0"/>
              <a:t>Laura Terrill</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0136964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40000" y="1681163"/>
            <a:ext cx="3768912" cy="823912"/>
          </a:xfrm>
        </p:spPr>
        <p:txBody>
          <a:bodyPr anchor="b">
            <a:normAutofit/>
          </a:bodyPr>
          <a:lstStyle>
            <a:lvl1pPr marL="0" indent="0">
              <a:buNone/>
              <a:defRPr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840000" y="2505075"/>
            <a:ext cx="3768912"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39880" y="1681163"/>
            <a:ext cx="3776661" cy="823912"/>
          </a:xfrm>
        </p:spPr>
        <p:txBody>
          <a:bodyPr vert="horz" lIns="91440" tIns="45720" rIns="91440" bIns="45720" rtlCol="0" anchor="b">
            <a:normAutofit/>
          </a:bodyPr>
          <a:lstStyle>
            <a:lvl1pPr>
              <a:buNone/>
              <a:defRPr lang="en-US"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6" name="Content Placeholder 5"/>
          <p:cNvSpPr>
            <a:spLocks noGrp="1"/>
          </p:cNvSpPr>
          <p:nvPr>
            <p:ph sz="quarter" idx="4"/>
          </p:nvPr>
        </p:nvSpPr>
        <p:spPr>
          <a:xfrm>
            <a:off x="4739880" y="2505075"/>
            <a:ext cx="377666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r>
              <a:rPr lang="en-US" dirty="0" smtClean="0"/>
              <a:t>Laura Terrill</a:t>
            </a:r>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0010050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Footer Placeholder 3"/>
          <p:cNvSpPr>
            <a:spLocks noGrp="1"/>
          </p:cNvSpPr>
          <p:nvPr>
            <p:ph type="ftr" sz="quarter" idx="11"/>
          </p:nvPr>
        </p:nvSpPr>
        <p:spPr>
          <a:xfrm>
            <a:off x="590550" y="6356351"/>
            <a:ext cx="3086100" cy="365125"/>
          </a:xfrm>
        </p:spPr>
        <p:txBody>
          <a:bodyPr/>
          <a:lstStyle>
            <a:lvl1pPr algn="l">
              <a:defRPr/>
            </a:lvl1pPr>
          </a:lstStyle>
          <a:p>
            <a:r>
              <a:rPr lang="en-US" dirty="0" smtClean="0"/>
              <a:t>Laura Terrill</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298719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343619" y="6356351"/>
            <a:ext cx="3086100" cy="365125"/>
          </a:xfrm>
        </p:spPr>
        <p:txBody>
          <a:bodyPr/>
          <a:lstStyle>
            <a:lvl1pPr algn="l">
              <a:defRPr/>
            </a:lvl1pPr>
          </a:lstStyle>
          <a:p>
            <a:r>
              <a:rPr lang="en-US" dirty="0" smtClean="0"/>
              <a:t>Laura Terrill</a:t>
            </a:r>
            <a:endParaRPr lang="en-US" dirty="0"/>
          </a:p>
        </p:txBody>
      </p:sp>
      <p:sp>
        <p:nvSpPr>
          <p:cNvPr id="4" name="Slide Number Placeholder 3"/>
          <p:cNvSpPr>
            <a:spLocks noGrp="1"/>
          </p:cNvSpPr>
          <p:nvPr>
            <p:ph type="sldNum" sz="quarter" idx="12"/>
          </p:nvPr>
        </p:nvSpPr>
        <p:spPr>
          <a:xfrm>
            <a:off x="6954061" y="6356351"/>
            <a:ext cx="2057400" cy="365125"/>
          </a:xfr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557285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dirty="0" smtClean="0"/>
              <a:t>Laura Terrill</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119650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en-US" dirty="0" smtClean="0"/>
              <a:t>Laura Terrill</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720658760"/>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theme" Target="../theme/theme1.xml"/><Relationship Id="rId21" Type="http://schemas.openxmlformats.org/officeDocument/2006/relationships/image" Target="../media/image1.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1">
            <a:lum/>
          </a:blip>
          <a:srcRect/>
          <a:stretch>
            <a:fillRect l="-17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40000" y="1825625"/>
            <a:ext cx="767535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r>
              <a:rPr lang="en-US" dirty="0" smtClean="0"/>
              <a:t>Laura Terrill</a:t>
            </a: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D57F1E4F-1CFF-5643-939E-02111984F565}" type="slidenum">
              <a:rPr lang="en-US" smtClean="0"/>
              <a:t>‹#›</a:t>
            </a:fld>
            <a:endParaRPr lang="en-US" dirty="0"/>
          </a:p>
        </p:txBody>
      </p:sp>
    </p:spTree>
    <p:extLst>
      <p:ext uri="{BB962C8B-B14F-4D97-AF65-F5344CB8AC3E}">
        <p14:creationId xmlns:p14="http://schemas.microsoft.com/office/powerpoint/2010/main" val="853070861"/>
      </p:ext>
    </p:extLst>
  </p:cSld>
  <p:clrMap bg1="dk1" tx1="lt1" bg2="dk2" tx2="lt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 id="2147483816" r:id="rId13"/>
    <p:sldLayoutId id="2147483817" r:id="rId14"/>
    <p:sldLayoutId id="2147483818" r:id="rId15"/>
    <p:sldLayoutId id="2147483819" r:id="rId16"/>
    <p:sldLayoutId id="2147483820" r:id="rId17"/>
    <p:sldLayoutId id="2147483821" r:id="rId18"/>
    <p:sldLayoutId id="2147483822" r:id="rId19"/>
  </p:sldLayoutIdLst>
  <p:hf hdr="0" dt="0"/>
  <p:txStyles>
    <p:titleStyle>
      <a:lvl1pPr algn="l" defTabSz="685800" rtl="0" eaLnBrk="1" latinLnBrk="0" hangingPunct="1">
        <a:lnSpc>
          <a:spcPct val="90000"/>
        </a:lnSpc>
        <a:spcBef>
          <a:spcPct val="0"/>
        </a:spcBef>
        <a:buNone/>
        <a:defRPr sz="4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2.tif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7.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8.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28650" y="559087"/>
            <a:ext cx="7886700" cy="1325563"/>
          </a:xfrm>
        </p:spPr>
        <p:txBody>
          <a:bodyPr>
            <a:noAutofit/>
          </a:bodyPr>
          <a:lstStyle/>
          <a:p>
            <a:pPr algn="ctr"/>
            <a:r>
              <a:rPr lang="en-US" sz="4000">
                <a:solidFill>
                  <a:schemeClr val="tx1"/>
                </a:solidFill>
              </a:rPr>
              <a:t>Engaging Learners Through Writing</a:t>
            </a:r>
          </a:p>
        </p:txBody>
      </p:sp>
      <p:sp>
        <p:nvSpPr>
          <p:cNvPr id="3" name="Slide Number Placeholder 2"/>
          <p:cNvSpPr>
            <a:spLocks noGrp="1"/>
          </p:cNvSpPr>
          <p:nvPr>
            <p:ph type="sldNum" sz="quarter" idx="12"/>
          </p:nvPr>
        </p:nvSpPr>
        <p:spPr/>
        <p:txBody>
          <a:bodyPr/>
          <a:lstStyle/>
          <a:p>
            <a:fld id="{D57F1E4F-1CFF-5643-939E-02111984F565}" type="slidenum">
              <a:rPr lang="en-US" smtClean="0"/>
              <a:t>1</a:t>
            </a:fld>
            <a:endParaRPr lang="en-US" dirty="0"/>
          </a:p>
        </p:txBody>
      </p:sp>
      <p:pic>
        <p:nvPicPr>
          <p:cNvPr id="4" name="Picture 3"/>
          <p:cNvPicPr>
            <a:picLocks noChangeAspect="1"/>
          </p:cNvPicPr>
          <p:nvPr/>
        </p:nvPicPr>
        <p:blipFill>
          <a:blip r:embed="rId2"/>
          <a:stretch>
            <a:fillRect/>
          </a:stretch>
        </p:blipFill>
        <p:spPr>
          <a:xfrm>
            <a:off x="1748271" y="2398954"/>
            <a:ext cx="5647458" cy="2719146"/>
          </a:xfrm>
          <a:prstGeom prst="rect">
            <a:avLst/>
          </a:prstGeom>
        </p:spPr>
      </p:pic>
      <p:sp>
        <p:nvSpPr>
          <p:cNvPr id="12" name="Title 4"/>
          <p:cNvSpPr txBox="1">
            <a:spLocks/>
          </p:cNvSpPr>
          <p:nvPr/>
        </p:nvSpPr>
        <p:spPr>
          <a:xfrm>
            <a:off x="628650" y="5118100"/>
            <a:ext cx="7886700" cy="1325563"/>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4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a:lstStyle>
          <a:p>
            <a:pPr algn="ctr"/>
            <a:r>
              <a:rPr lang="en-US" sz="2800">
                <a:solidFill>
                  <a:schemeClr val="tx1"/>
                </a:solidFill>
              </a:rPr>
              <a:t>Laura Terrill</a:t>
            </a:r>
          </a:p>
          <a:p>
            <a:pPr algn="ctr"/>
            <a:r>
              <a:rPr lang="en-US" sz="2000">
                <a:solidFill>
                  <a:schemeClr val="tx1"/>
                </a:solidFill>
              </a:rPr>
              <a:t>ACTFL 2016</a:t>
            </a:r>
          </a:p>
        </p:txBody>
      </p:sp>
    </p:spTree>
    <p:extLst>
      <p:ext uri="{BB962C8B-B14F-4D97-AF65-F5344CB8AC3E}">
        <p14:creationId xmlns:p14="http://schemas.microsoft.com/office/powerpoint/2010/main" val="15845770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Title 2"/>
          <p:cNvSpPr>
            <a:spLocks noGrp="1"/>
          </p:cNvSpPr>
          <p:nvPr>
            <p:ph type="title"/>
          </p:nvPr>
        </p:nvSpPr>
        <p:spPr>
          <a:xfrm>
            <a:off x="590550" y="471055"/>
            <a:ext cx="8215746" cy="983672"/>
          </a:xfrm>
          <a:solidFill>
            <a:schemeClr val="accent1"/>
          </a:solidFill>
        </p:spPr>
        <p:txBody>
          <a:bodyPr>
            <a:normAutofit fontScale="90000"/>
          </a:bodyPr>
          <a:lstStyle/>
          <a:p>
            <a:pPr algn="ctr"/>
            <a:r>
              <a:rPr lang="en-US">
                <a:ea typeface="ＭＳ Ｐゴシック" pitchFamily="-107" charset="-128"/>
                <a:cs typeface="ＭＳ Ｐゴシック" pitchFamily="-107" charset="-128"/>
              </a:rPr>
              <a:t>Fat Drafting – </a:t>
            </a:r>
            <a:r>
              <a:rPr lang="en-US" sz="3111">
                <a:ea typeface="ＭＳ Ｐゴシック" pitchFamily="-107" charset="-128"/>
                <a:cs typeface="ＭＳ Ｐゴシック" pitchFamily="-107" charset="-128"/>
              </a:rPr>
              <a:t>Build up a text before revising it. </a:t>
            </a:r>
            <a:r>
              <a:rPr lang="en-US" sz="2400">
                <a:ea typeface="ＭＳ Ｐゴシック" pitchFamily="-107" charset="-128"/>
                <a:cs typeface="ＭＳ Ｐゴシック" pitchFamily="-107" charset="-128"/>
              </a:rPr>
              <a:t/>
            </a:r>
            <a:br>
              <a:rPr lang="en-US" sz="2400">
                <a:ea typeface="ＭＳ Ｐゴシック" pitchFamily="-107" charset="-128"/>
                <a:cs typeface="ＭＳ Ｐゴシック" pitchFamily="-107" charset="-128"/>
              </a:rPr>
            </a:br>
            <a:r>
              <a:rPr lang="en-US" sz="2000" i="1">
                <a:ea typeface="ＭＳ Ｐゴシック" pitchFamily="-107" charset="-128"/>
                <a:cs typeface="ＭＳ Ｐゴシック" pitchFamily="-107" charset="-128"/>
              </a:rPr>
              <a:t>Acts of Revision: A Guide for Writers</a:t>
            </a:r>
            <a:r>
              <a:rPr lang="en-US" sz="2000">
                <a:ea typeface="ＭＳ Ｐゴシック" pitchFamily="-107" charset="-128"/>
                <a:cs typeface="ＭＳ Ｐゴシック" pitchFamily="-107" charset="-128"/>
              </a:rPr>
              <a:t>, Wendy Bishop</a:t>
            </a:r>
          </a:p>
        </p:txBody>
      </p:sp>
      <p:sp>
        <p:nvSpPr>
          <p:cNvPr id="225283" name="Content Placeholder 3"/>
          <p:cNvSpPr>
            <a:spLocks noGrp="1"/>
          </p:cNvSpPr>
          <p:nvPr>
            <p:ph idx="4294967295"/>
          </p:nvPr>
        </p:nvSpPr>
        <p:spPr>
          <a:xfrm>
            <a:off x="616527" y="1818339"/>
            <a:ext cx="8229600" cy="4324350"/>
          </a:xfrm>
        </p:spPr>
        <p:txBody>
          <a:bodyPr/>
          <a:lstStyle/>
          <a:p>
            <a:r>
              <a:rPr lang="en-US" sz="2000">
                <a:latin typeface="Calibri" pitchFamily="-107" charset="0"/>
                <a:ea typeface="Calibri" pitchFamily="-107" charset="0"/>
                <a:cs typeface="Calibri" pitchFamily="-107" charset="0"/>
              </a:rPr>
              <a:t>Mark the “center of gravity sentence” from each paragraph, the sentence that seems “core, crucial, provacative, evocative, and so on”. List these sentences somewhere else and write more about each one. </a:t>
            </a:r>
          </a:p>
          <a:p>
            <a:r>
              <a:rPr lang="en-US" sz="2000">
                <a:latin typeface="Calibri" pitchFamily="-107" charset="0"/>
                <a:ea typeface="Calibri" pitchFamily="-107" charset="0"/>
                <a:cs typeface="Calibri" pitchFamily="-107" charset="0"/>
              </a:rPr>
              <a:t>Expand mindfully. Between each paragraph, write a new paragraph. If the writing is only one paragraph, add a sentence between each sentence. </a:t>
            </a:r>
          </a:p>
          <a:p>
            <a:r>
              <a:rPr lang="en-US" sz="2000">
                <a:latin typeface="Calibri" pitchFamily="-107" charset="0"/>
                <a:ea typeface="Calibri" pitchFamily="-107" charset="0"/>
                <a:cs typeface="Calibri" pitchFamily="-107" charset="0"/>
              </a:rPr>
              <a:t>Put subtitles in the text. Before and after each one add transitional sentences: summarize, forecast, expand, connect, contextualize.</a:t>
            </a:r>
          </a:p>
          <a:p>
            <a:r>
              <a:rPr lang="en-US" sz="2000">
                <a:latin typeface="Calibri" pitchFamily="-107" charset="0"/>
                <a:ea typeface="Calibri" pitchFamily="-107" charset="0"/>
                <a:cs typeface="Calibri" pitchFamily="-107" charset="0"/>
              </a:rPr>
              <a:t>Circle five important or thought provoking words in the text. Freewrite on each one. The same can be done with sentences or quotations. </a:t>
            </a:r>
          </a:p>
          <a:p>
            <a:r>
              <a:rPr lang="en-US" sz="2000">
                <a:latin typeface="Calibri" pitchFamily="-107" charset="0"/>
                <a:ea typeface="Calibri" pitchFamily="-107" charset="0"/>
                <a:cs typeface="Calibri" pitchFamily="-107" charset="0"/>
              </a:rPr>
              <a:t>Consider your draft as if it were a hypertext. With markers indicate where you would create a link—and then write the text of those imagined links. Consider how to insert this information into the text. </a:t>
            </a:r>
          </a:p>
        </p:txBody>
      </p:sp>
      <p:sp>
        <p:nvSpPr>
          <p:cNvPr id="225284" name="TextBox 3"/>
          <p:cNvSpPr txBox="1">
            <a:spLocks noChangeArrowheads="1"/>
          </p:cNvSpPr>
          <p:nvPr/>
        </p:nvSpPr>
        <p:spPr bwMode="auto">
          <a:xfrm>
            <a:off x="4724400" y="6291263"/>
            <a:ext cx="4403725" cy="338137"/>
          </a:xfrm>
          <a:prstGeom prst="rect">
            <a:avLst/>
          </a:prstGeom>
          <a:noFill/>
          <a:ln w="9525">
            <a:noFill/>
            <a:miter lim="800000"/>
            <a:headEnd/>
            <a:tailEnd/>
          </a:ln>
        </p:spPr>
        <p:txBody>
          <a:bodyPr wrap="none">
            <a:prstTxWarp prst="textNoShape">
              <a:avLst/>
            </a:prstTxWarp>
            <a:spAutoFit/>
          </a:bodyPr>
          <a:lstStyle/>
          <a:p>
            <a:r>
              <a:rPr lang="en-US" sz="1600"/>
              <a:t>adapted from </a:t>
            </a:r>
            <a:r>
              <a:rPr lang="en-US" sz="1600" i="1"/>
              <a:t>Strategic Writing</a:t>
            </a:r>
            <a:r>
              <a:rPr lang="en-US" sz="1600"/>
              <a:t>, Deborah Dean</a:t>
            </a:r>
          </a:p>
        </p:txBody>
      </p:sp>
      <p:sp>
        <p:nvSpPr>
          <p:cNvPr id="6" name="Footer Placeholder 5"/>
          <p:cNvSpPr>
            <a:spLocks noGrp="1"/>
          </p:cNvSpPr>
          <p:nvPr>
            <p:ph type="ftr" sz="quarter" idx="11"/>
          </p:nvPr>
        </p:nvSpPr>
        <p:spPr/>
        <p:txBody>
          <a:bodyPr/>
          <a:lstStyle/>
          <a:p>
            <a:r>
              <a:rPr lang="en-US"/>
              <a:t>Laura Terrill</a:t>
            </a:r>
          </a:p>
        </p:txBody>
      </p:sp>
      <p:sp>
        <p:nvSpPr>
          <p:cNvPr id="2" name="Slide Number Placeholder 1"/>
          <p:cNvSpPr>
            <a:spLocks noGrp="1"/>
          </p:cNvSpPr>
          <p:nvPr>
            <p:ph type="sldNum" sz="quarter" idx="12"/>
          </p:nvPr>
        </p:nvSpPr>
        <p:spPr/>
        <p:txBody>
          <a:bodyPr/>
          <a:lstStyle/>
          <a:p>
            <a:fld id="{D57F1E4F-1CFF-5643-939E-02111984F565}" type="slidenum">
              <a:rPr lang="en-US" smtClean="0"/>
              <a:t>10</a:t>
            </a:fld>
            <a:endParaRPr lang="en-US" dirty="0"/>
          </a:p>
        </p:txBody>
      </p:sp>
    </p:spTree>
    <p:extLst>
      <p:ext uri="{BB962C8B-B14F-4D97-AF65-F5344CB8AC3E}">
        <p14:creationId xmlns:p14="http://schemas.microsoft.com/office/powerpoint/2010/main" val="11495562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3086100" cy="1366692"/>
          </a:xfrm>
        </p:spPr>
        <p:txBody>
          <a:bodyPr>
            <a:normAutofit/>
          </a:bodyPr>
          <a:lstStyle/>
          <a:p>
            <a:r>
              <a:rPr lang="en-US"/>
              <a:t>Fat Drafting </a:t>
            </a:r>
            <a:br>
              <a:rPr lang="en-US"/>
            </a:br>
            <a:endParaRPr lang="en-US" sz="2400"/>
          </a:p>
        </p:txBody>
      </p:sp>
      <p:graphicFrame>
        <p:nvGraphicFramePr>
          <p:cNvPr id="9" name="Content Placeholder 8"/>
          <p:cNvGraphicFramePr>
            <a:graphicFrameLocks noGrp="1"/>
          </p:cNvGraphicFramePr>
          <p:nvPr>
            <p:ph sz="half" idx="1"/>
            <p:extLst/>
          </p:nvPr>
        </p:nvGraphicFramePr>
        <p:xfrm>
          <a:off x="448541" y="2082522"/>
          <a:ext cx="2918114" cy="3657600"/>
        </p:xfrm>
        <a:graphic>
          <a:graphicData uri="http://schemas.openxmlformats.org/drawingml/2006/table">
            <a:tbl>
              <a:tblPr firstRow="1" bandRow="1">
                <a:tableStyleId>{5C22544A-7EE6-4342-B048-85BDC9FD1C3A}</a:tableStyleId>
              </a:tblPr>
              <a:tblGrid>
                <a:gridCol w="2918114"/>
              </a:tblGrid>
              <a:tr h="521092">
                <a:tc>
                  <a:txBody>
                    <a:bodyPr/>
                    <a:lstStyle/>
                    <a:p>
                      <a:pPr algn="ctr"/>
                      <a:r>
                        <a:rPr lang="en-US" sz="2800"/>
                        <a:t>Level 1</a:t>
                      </a:r>
                    </a:p>
                  </a:txBody>
                  <a:tcPr/>
                </a:tc>
              </a:tr>
              <a:tr h="3136508">
                <a:tc>
                  <a:txBody>
                    <a:bodyPr/>
                    <a:lstStyle/>
                    <a:p>
                      <a:r>
                        <a:rPr lang="en-US" sz="2800"/>
                        <a:t>I like breakfast.</a:t>
                      </a:r>
                      <a:r>
                        <a:rPr lang="en-US" sz="2800" baseline="0"/>
                        <a:t> </a:t>
                      </a:r>
                      <a:r>
                        <a:rPr lang="en-US" sz="2800"/>
                        <a:t>I</a:t>
                      </a:r>
                      <a:r>
                        <a:rPr lang="en-US" sz="2800" baseline="0"/>
                        <a:t> eat with friends. I go to a restaurant. I eat eggs and bacon. I eat fruit and yogurt. </a:t>
                      </a:r>
                      <a:r>
                        <a:rPr lang="en-US" sz="2800" baseline="0">
                          <a:solidFill>
                            <a:srgbClr val="FF0000"/>
                          </a:solidFill>
                        </a:rPr>
                        <a:t>(22)</a:t>
                      </a:r>
                    </a:p>
                  </a:txBody>
                  <a:tcPr/>
                </a:tc>
              </a:tr>
            </a:tbl>
          </a:graphicData>
        </a:graphic>
      </p:graphicFrame>
      <p:sp>
        <p:nvSpPr>
          <p:cNvPr id="4" name="Footer Placeholder 3"/>
          <p:cNvSpPr>
            <a:spLocks noGrp="1"/>
          </p:cNvSpPr>
          <p:nvPr>
            <p:ph type="ftr" sz="quarter" idx="11"/>
          </p:nvPr>
        </p:nvSpPr>
        <p:spPr/>
        <p:txBody>
          <a:bodyPr/>
          <a:lstStyle/>
          <a:p>
            <a:r>
              <a:rPr lang="en-US" dirty="0" smtClean="0"/>
              <a:t>Laura Terrill</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11</a:t>
            </a:fld>
            <a:endParaRPr lang="en-US" dirty="0"/>
          </a:p>
        </p:txBody>
      </p:sp>
      <p:sp>
        <p:nvSpPr>
          <p:cNvPr id="10" name="Rectangle 9"/>
          <p:cNvSpPr/>
          <p:nvPr/>
        </p:nvSpPr>
        <p:spPr>
          <a:xfrm>
            <a:off x="4047255" y="980651"/>
            <a:ext cx="4483677" cy="110187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rPr>
              <a:t>Rewrite using fewer sentences and more words.</a:t>
            </a:r>
          </a:p>
        </p:txBody>
      </p:sp>
      <p:sp>
        <p:nvSpPr>
          <p:cNvPr id="11" name="TextBox 10"/>
          <p:cNvSpPr txBox="1"/>
          <p:nvPr/>
        </p:nvSpPr>
        <p:spPr>
          <a:xfrm>
            <a:off x="4329764" y="2513409"/>
            <a:ext cx="3918661" cy="3108543"/>
          </a:xfrm>
          <a:prstGeom prst="rect">
            <a:avLst/>
          </a:prstGeom>
          <a:noFill/>
        </p:spPr>
        <p:txBody>
          <a:bodyPr wrap="square" rtlCol="0" anchor="ctr">
            <a:spAutoFit/>
          </a:bodyPr>
          <a:lstStyle/>
          <a:p>
            <a:r>
              <a:rPr lang="en-US" sz="2800" i="1">
                <a:ea typeface="Segoe Print" charset="0"/>
                <a:cs typeface="Segoe Print" charset="0"/>
              </a:rPr>
              <a:t>On Saturdays, I love to eat breakfast with friends at a local restaurant where I usually eat eggs and bacon and have a parfait made with fruit and yogurt. </a:t>
            </a:r>
          </a:p>
        </p:txBody>
      </p:sp>
    </p:spTree>
    <p:extLst>
      <p:ext uri="{BB962C8B-B14F-4D97-AF65-F5344CB8AC3E}">
        <p14:creationId xmlns:p14="http://schemas.microsoft.com/office/powerpoint/2010/main" val="16924202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3086100" cy="1366692"/>
          </a:xfrm>
        </p:spPr>
        <p:txBody>
          <a:bodyPr>
            <a:normAutofit/>
          </a:bodyPr>
          <a:lstStyle/>
          <a:p>
            <a:r>
              <a:rPr lang="en-US"/>
              <a:t>Fat Drafting </a:t>
            </a:r>
            <a:br>
              <a:rPr lang="en-US"/>
            </a:br>
            <a:endParaRPr lang="en-US" sz="2400"/>
          </a:p>
        </p:txBody>
      </p:sp>
      <p:graphicFrame>
        <p:nvGraphicFramePr>
          <p:cNvPr id="9" name="Content Placeholder 8"/>
          <p:cNvGraphicFramePr>
            <a:graphicFrameLocks noGrp="1"/>
          </p:cNvGraphicFramePr>
          <p:nvPr>
            <p:ph sz="half" idx="1"/>
            <p:extLst/>
          </p:nvPr>
        </p:nvGraphicFramePr>
        <p:xfrm>
          <a:off x="448541" y="1856510"/>
          <a:ext cx="2918114" cy="4264428"/>
        </p:xfrm>
        <a:graphic>
          <a:graphicData uri="http://schemas.openxmlformats.org/drawingml/2006/table">
            <a:tbl>
              <a:tblPr firstRow="1" bandRow="1">
                <a:tableStyleId>{5C22544A-7EE6-4342-B048-85BDC9FD1C3A}</a:tableStyleId>
              </a:tblPr>
              <a:tblGrid>
                <a:gridCol w="2918114"/>
              </a:tblGrid>
              <a:tr h="484908">
                <a:tc>
                  <a:txBody>
                    <a:bodyPr/>
                    <a:lstStyle/>
                    <a:p>
                      <a:pPr algn="ctr"/>
                      <a:r>
                        <a:rPr lang="en-US" sz="2400"/>
                        <a:t>Level 2</a:t>
                      </a:r>
                    </a:p>
                  </a:txBody>
                  <a:tcPr/>
                </a:tc>
              </a:tr>
              <a:tr h="3136508">
                <a:tc>
                  <a:txBody>
                    <a:bodyPr/>
                    <a:lstStyle/>
                    <a:p>
                      <a:pPr lvl="0" algn="l"/>
                      <a:r>
                        <a:rPr lang="en-US" sz="2200"/>
                        <a:t>On the</a:t>
                      </a:r>
                      <a:r>
                        <a:rPr lang="en-US" sz="2200" baseline="0"/>
                        <a:t> weekend, </a:t>
                      </a:r>
                      <a:r>
                        <a:rPr lang="en-US" sz="2200"/>
                        <a:t>I</a:t>
                      </a:r>
                      <a:r>
                        <a:rPr lang="en-US" sz="2200" baseline="0"/>
                        <a:t> sometimes go to a restaurant with my family. We don’t like fast food. We prefer a good meal. We usually have salad, a main course and dessert. I really like salad, but I also love chocolate desserts. </a:t>
                      </a:r>
                      <a:r>
                        <a:rPr lang="en-US" sz="2200" baseline="0">
                          <a:solidFill>
                            <a:srgbClr val="FF0000"/>
                          </a:solidFill>
                        </a:rPr>
                        <a:t>(41)</a:t>
                      </a:r>
                      <a:endParaRPr lang="en-US" sz="2200">
                        <a:solidFill>
                          <a:srgbClr val="FF0000"/>
                        </a:solidFill>
                      </a:endParaRPr>
                    </a:p>
                  </a:txBody>
                  <a:tcPr/>
                </a:tc>
              </a:tr>
            </a:tbl>
          </a:graphicData>
        </a:graphic>
      </p:graphicFrame>
      <p:sp>
        <p:nvSpPr>
          <p:cNvPr id="4" name="Footer Placeholder 3"/>
          <p:cNvSpPr>
            <a:spLocks noGrp="1"/>
          </p:cNvSpPr>
          <p:nvPr>
            <p:ph type="ftr" sz="quarter" idx="11"/>
          </p:nvPr>
        </p:nvSpPr>
        <p:spPr/>
        <p:txBody>
          <a:bodyPr/>
          <a:lstStyle/>
          <a:p>
            <a:r>
              <a:rPr lang="en-US" dirty="0" smtClean="0"/>
              <a:t>Laura Terrill</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12</a:t>
            </a:fld>
            <a:endParaRPr lang="en-US" dirty="0"/>
          </a:p>
        </p:txBody>
      </p:sp>
      <p:sp>
        <p:nvSpPr>
          <p:cNvPr id="10" name="Rectangle 9"/>
          <p:cNvSpPr/>
          <p:nvPr/>
        </p:nvSpPr>
        <p:spPr>
          <a:xfrm>
            <a:off x="4084605" y="365126"/>
            <a:ext cx="4740740" cy="3902074"/>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charset="0"/>
              <a:buChar char="•"/>
            </a:pPr>
            <a:r>
              <a:rPr lang="en-US" sz="2400">
                <a:solidFill>
                  <a:schemeClr val="bg1"/>
                </a:solidFill>
              </a:rPr>
              <a:t>Model asking questions to get more information. </a:t>
            </a:r>
          </a:p>
          <a:p>
            <a:pPr marL="342900" indent="-342900">
              <a:buFont typeface="Arial" charset="0"/>
              <a:buChar char="•"/>
            </a:pPr>
            <a:r>
              <a:rPr lang="en-US" sz="2400">
                <a:solidFill>
                  <a:schemeClr val="bg1"/>
                </a:solidFill>
              </a:rPr>
              <a:t>Write 2 or 3 questions. </a:t>
            </a:r>
          </a:p>
          <a:p>
            <a:pPr marL="342900" indent="-342900">
              <a:buFont typeface="Arial" charset="0"/>
              <a:buChar char="•"/>
            </a:pPr>
            <a:r>
              <a:rPr lang="en-US" sz="2400">
                <a:solidFill>
                  <a:schemeClr val="bg1"/>
                </a:solidFill>
              </a:rPr>
              <a:t>Have students work in pairs or small groups to rewrite answering the questions. </a:t>
            </a:r>
          </a:p>
          <a:p>
            <a:pPr marL="342900" indent="-342900">
              <a:buFont typeface="Arial" charset="0"/>
              <a:buChar char="•"/>
            </a:pPr>
            <a:r>
              <a:rPr lang="en-US" sz="2400">
                <a:solidFill>
                  <a:schemeClr val="bg1"/>
                </a:solidFill>
              </a:rPr>
              <a:t>When students understand the strategy, this can be used as a peer editing strategy after students write the first draft.  </a:t>
            </a:r>
          </a:p>
        </p:txBody>
      </p:sp>
      <p:sp>
        <p:nvSpPr>
          <p:cNvPr id="11" name="TextBox 10"/>
          <p:cNvSpPr txBox="1"/>
          <p:nvPr/>
        </p:nvSpPr>
        <p:spPr>
          <a:xfrm>
            <a:off x="4429725" y="4417359"/>
            <a:ext cx="4050500" cy="1938992"/>
          </a:xfrm>
          <a:prstGeom prst="rect">
            <a:avLst/>
          </a:prstGeom>
          <a:noFill/>
        </p:spPr>
        <p:txBody>
          <a:bodyPr wrap="square" rtlCol="0" anchor="ctr">
            <a:spAutoFit/>
          </a:bodyPr>
          <a:lstStyle/>
          <a:p>
            <a:r>
              <a:rPr lang="en-US" sz="2400" i="1"/>
              <a:t>What kind of restaurants does your family like? What do you usually order/avoid for the main course? What kind of chocolate desserts do you like? </a:t>
            </a:r>
          </a:p>
        </p:txBody>
      </p:sp>
    </p:spTree>
    <p:extLst>
      <p:ext uri="{BB962C8B-B14F-4D97-AF65-F5344CB8AC3E}">
        <p14:creationId xmlns:p14="http://schemas.microsoft.com/office/powerpoint/2010/main" val="18763036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3086100" cy="1366692"/>
          </a:xfrm>
        </p:spPr>
        <p:txBody>
          <a:bodyPr>
            <a:normAutofit/>
          </a:bodyPr>
          <a:lstStyle/>
          <a:p>
            <a:r>
              <a:rPr lang="en-US"/>
              <a:t>Fat Drafting </a:t>
            </a:r>
            <a:endParaRPr lang="en-US" sz="2400"/>
          </a:p>
        </p:txBody>
      </p:sp>
      <p:graphicFrame>
        <p:nvGraphicFramePr>
          <p:cNvPr id="9" name="Content Placeholder 8"/>
          <p:cNvGraphicFramePr>
            <a:graphicFrameLocks noGrp="1"/>
          </p:cNvGraphicFramePr>
          <p:nvPr>
            <p:ph sz="half" idx="1"/>
            <p:extLst/>
          </p:nvPr>
        </p:nvGraphicFramePr>
        <p:xfrm>
          <a:off x="367148" y="1735901"/>
          <a:ext cx="3266209" cy="3930609"/>
        </p:xfrm>
        <a:graphic>
          <a:graphicData uri="http://schemas.openxmlformats.org/drawingml/2006/table">
            <a:tbl>
              <a:tblPr firstRow="1" bandRow="1">
                <a:tableStyleId>{5C22544A-7EE6-4342-B048-85BDC9FD1C3A}</a:tableStyleId>
              </a:tblPr>
              <a:tblGrid>
                <a:gridCol w="3266209"/>
              </a:tblGrid>
              <a:tr h="486369">
                <a:tc>
                  <a:txBody>
                    <a:bodyPr/>
                    <a:lstStyle/>
                    <a:p>
                      <a:pPr algn="ctr"/>
                      <a:r>
                        <a:rPr lang="en-US" sz="2400"/>
                        <a:t>Level 3</a:t>
                      </a:r>
                    </a:p>
                  </a:txBody>
                  <a:tcPr/>
                </a:tc>
              </a:tr>
              <a:tr h="3437352">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2200" kern="1200">
                          <a:solidFill>
                            <a:schemeClr val="dk1"/>
                          </a:solidFill>
                          <a:effectLst/>
                          <a:latin typeface="+mn-lt"/>
                          <a:ea typeface="+mn-ea"/>
                          <a:cs typeface="+mn-cs"/>
                        </a:rPr>
                        <a:t>I went with my friends to a good restaurant for my birthday. It was fun. It was a restaurant where we had appetizers and shared food. I think we ordered 9 or 10 things. We spent 2 hours at the restaurant and then we all went to a movie. </a:t>
                      </a:r>
                      <a:r>
                        <a:rPr lang="en-US" sz="2200" kern="1200">
                          <a:solidFill>
                            <a:srgbClr val="FF0000"/>
                          </a:solidFill>
                          <a:effectLst/>
                          <a:latin typeface="+mn-lt"/>
                          <a:ea typeface="+mn-ea"/>
                          <a:cs typeface="+mn-cs"/>
                        </a:rPr>
                        <a:t>(49)</a:t>
                      </a:r>
                      <a:endParaRPr lang="en-US" sz="2200"/>
                    </a:p>
                  </a:txBody>
                  <a:tcPr/>
                </a:tc>
              </a:tr>
            </a:tbl>
          </a:graphicData>
        </a:graphic>
      </p:graphicFrame>
      <p:sp>
        <p:nvSpPr>
          <p:cNvPr id="4" name="Footer Placeholder 3"/>
          <p:cNvSpPr>
            <a:spLocks noGrp="1"/>
          </p:cNvSpPr>
          <p:nvPr>
            <p:ph type="ftr" sz="quarter" idx="11"/>
          </p:nvPr>
        </p:nvSpPr>
        <p:spPr/>
        <p:txBody>
          <a:bodyPr/>
          <a:lstStyle/>
          <a:p>
            <a:r>
              <a:rPr lang="en-US" dirty="0" smtClean="0"/>
              <a:t>Laura Terrill</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13</a:t>
            </a:fld>
            <a:endParaRPr lang="en-US" dirty="0"/>
          </a:p>
        </p:txBody>
      </p:sp>
      <p:sp>
        <p:nvSpPr>
          <p:cNvPr id="10" name="Rectangle 9"/>
          <p:cNvSpPr/>
          <p:nvPr/>
        </p:nvSpPr>
        <p:spPr>
          <a:xfrm>
            <a:off x="4184073" y="365126"/>
            <a:ext cx="4696690" cy="399905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Arial" charset="0"/>
              <a:buChar char="•"/>
            </a:pPr>
            <a:r>
              <a:rPr lang="en-US" sz="2000">
                <a:solidFill>
                  <a:schemeClr val="bg1"/>
                </a:solidFill>
              </a:rPr>
              <a:t>Underline the sentence that is the most interesting.</a:t>
            </a:r>
          </a:p>
          <a:p>
            <a:pPr marL="342900" indent="-342900">
              <a:buFont typeface="Arial" charset="0"/>
              <a:buChar char="•"/>
            </a:pPr>
            <a:r>
              <a:rPr lang="en-US" sz="2000">
                <a:solidFill>
                  <a:schemeClr val="bg1"/>
                </a:solidFill>
              </a:rPr>
              <a:t>Put a question mark next to 2 sentences that need more detail.</a:t>
            </a:r>
          </a:p>
          <a:p>
            <a:pPr marL="342900" indent="-342900">
              <a:buFont typeface="Arial" charset="0"/>
              <a:buChar char="•"/>
            </a:pPr>
            <a:r>
              <a:rPr lang="en-US" sz="2000">
                <a:solidFill>
                  <a:schemeClr val="bg1"/>
                </a:solidFill>
              </a:rPr>
              <a:t>Write a question that asks for more detail. </a:t>
            </a:r>
          </a:p>
          <a:p>
            <a:pPr marL="342900" indent="-342900">
              <a:buFont typeface="Arial" charset="0"/>
              <a:buChar char="•"/>
            </a:pPr>
            <a:r>
              <a:rPr lang="en-US" sz="2000">
                <a:solidFill>
                  <a:schemeClr val="bg1"/>
                </a:solidFill>
              </a:rPr>
              <a:t>Have students work in pairs or small groups to rewrite answering the questions. </a:t>
            </a:r>
          </a:p>
          <a:p>
            <a:pPr marL="342900" indent="-342900">
              <a:buFont typeface="Arial" charset="0"/>
              <a:buChar char="•"/>
            </a:pPr>
            <a:r>
              <a:rPr lang="en-US" sz="2000">
                <a:solidFill>
                  <a:schemeClr val="bg1"/>
                </a:solidFill>
              </a:rPr>
              <a:t>When students understand the strategy, this can be used as a peer editing strategy after students write the first draft. </a:t>
            </a:r>
          </a:p>
        </p:txBody>
      </p:sp>
      <p:sp>
        <p:nvSpPr>
          <p:cNvPr id="11" name="TextBox 10"/>
          <p:cNvSpPr txBox="1"/>
          <p:nvPr/>
        </p:nvSpPr>
        <p:spPr>
          <a:xfrm>
            <a:off x="5292435" y="4835513"/>
            <a:ext cx="3066073" cy="830997"/>
          </a:xfrm>
          <a:prstGeom prst="rect">
            <a:avLst/>
          </a:prstGeom>
          <a:noFill/>
        </p:spPr>
        <p:txBody>
          <a:bodyPr wrap="square" rtlCol="0" anchor="ctr">
            <a:spAutoFit/>
          </a:bodyPr>
          <a:lstStyle/>
          <a:p>
            <a:r>
              <a:rPr lang="en-US" sz="2400" i="1"/>
              <a:t>What was the best thing you ate? </a:t>
            </a:r>
          </a:p>
        </p:txBody>
      </p:sp>
      <p:grpSp>
        <p:nvGrpSpPr>
          <p:cNvPr id="13" name="Group 12"/>
          <p:cNvGrpSpPr/>
          <p:nvPr/>
        </p:nvGrpSpPr>
        <p:grpSpPr>
          <a:xfrm>
            <a:off x="323964" y="1539701"/>
            <a:ext cx="3459041" cy="4126809"/>
            <a:chOff x="323964" y="1539701"/>
            <a:chExt cx="3459041" cy="4126809"/>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964" y="1539701"/>
              <a:ext cx="3459041" cy="4126809"/>
            </a:xfrm>
            <a:prstGeom prst="rect">
              <a:avLst/>
            </a:prstGeom>
          </p:spPr>
        </p:pic>
        <p:sp>
          <p:nvSpPr>
            <p:cNvPr id="12" name="TextBox 11"/>
            <p:cNvSpPr txBox="1"/>
            <p:nvPr/>
          </p:nvSpPr>
          <p:spPr>
            <a:xfrm>
              <a:off x="1313432" y="2457125"/>
              <a:ext cx="309993" cy="646331"/>
            </a:xfrm>
            <a:prstGeom prst="rect">
              <a:avLst/>
            </a:prstGeom>
            <a:solidFill>
              <a:schemeClr val="tx1"/>
            </a:solidFill>
          </p:spPr>
          <p:txBody>
            <a:bodyPr wrap="square" rtlCol="0">
              <a:spAutoFit/>
            </a:bodyPr>
            <a:lstStyle/>
            <a:p>
              <a:r>
                <a:rPr lang="en-US" sz="3600">
                  <a:solidFill>
                    <a:srgbClr val="FF0000"/>
                  </a:solidFill>
                </a:rPr>
                <a:t>?</a:t>
              </a:r>
            </a:p>
          </p:txBody>
        </p:sp>
        <p:sp>
          <p:nvSpPr>
            <p:cNvPr id="6" name="TextBox 5"/>
            <p:cNvSpPr txBox="1"/>
            <p:nvPr/>
          </p:nvSpPr>
          <p:spPr>
            <a:xfrm>
              <a:off x="1114254" y="3832000"/>
              <a:ext cx="309993" cy="646331"/>
            </a:xfrm>
            <a:prstGeom prst="rect">
              <a:avLst/>
            </a:prstGeom>
            <a:solidFill>
              <a:schemeClr val="tx1"/>
            </a:solidFill>
          </p:spPr>
          <p:txBody>
            <a:bodyPr wrap="square" rtlCol="0">
              <a:spAutoFit/>
            </a:bodyPr>
            <a:lstStyle/>
            <a:p>
              <a:r>
                <a:rPr lang="en-US" sz="3600">
                  <a:solidFill>
                    <a:srgbClr val="FF0000"/>
                  </a:solidFill>
                </a:rPr>
                <a:t>?</a:t>
              </a:r>
            </a:p>
          </p:txBody>
        </p:sp>
      </p:grpSp>
    </p:spTree>
    <p:extLst>
      <p:ext uri="{BB962C8B-B14F-4D97-AF65-F5344CB8AC3E}">
        <p14:creationId xmlns:p14="http://schemas.microsoft.com/office/powerpoint/2010/main" val="161353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27330" name="Content Placeholder 6" descr="EDIT.jpg"/>
          <p:cNvPicPr>
            <a:picLocks noGrp="1" noChangeAspect="1"/>
          </p:cNvPicPr>
          <p:nvPr>
            <p:ph/>
          </p:nvPr>
        </p:nvPicPr>
        <p:blipFill>
          <a:blip r:embed="rId2"/>
          <a:srcRect l="-28741" r="-28741"/>
          <a:stretch>
            <a:fillRect/>
          </a:stretch>
        </p:blipFill>
        <p:spPr>
          <a:xfrm>
            <a:off x="207818" y="211868"/>
            <a:ext cx="8252854" cy="5825544"/>
          </a:xfrm>
        </p:spPr>
      </p:pic>
      <p:sp>
        <p:nvSpPr>
          <p:cNvPr id="227331" name="TextBox 7"/>
          <p:cNvSpPr txBox="1">
            <a:spLocks noChangeArrowheads="1"/>
          </p:cNvSpPr>
          <p:nvPr/>
        </p:nvSpPr>
        <p:spPr bwMode="auto">
          <a:xfrm>
            <a:off x="5061415" y="6031468"/>
            <a:ext cx="3187091" cy="738664"/>
          </a:xfrm>
          <a:prstGeom prst="rect">
            <a:avLst/>
          </a:prstGeom>
          <a:noFill/>
          <a:ln w="9525">
            <a:noFill/>
            <a:miter lim="800000"/>
            <a:headEnd/>
            <a:tailEnd/>
          </a:ln>
        </p:spPr>
        <p:txBody>
          <a:bodyPr wrap="none">
            <a:prstTxWarp prst="textNoShape">
              <a:avLst/>
            </a:prstTxWarp>
            <a:spAutoFit/>
          </a:bodyPr>
          <a:lstStyle/>
          <a:p>
            <a:pPr algn="r"/>
            <a:r>
              <a:rPr lang="en-US" sz="1400" i="1"/>
              <a:t>Look at My Book — How Kids Can Write &amp; </a:t>
            </a:r>
          </a:p>
          <a:p>
            <a:pPr algn="r"/>
            <a:r>
              <a:rPr lang="en-US" sz="1400" i="1"/>
              <a:t>Illustrate Terrific Books</a:t>
            </a:r>
          </a:p>
          <a:p>
            <a:pPr algn="r"/>
            <a:r>
              <a:rPr lang="en-US" sz="1400"/>
              <a:t>Loreen Leedy</a:t>
            </a:r>
          </a:p>
        </p:txBody>
      </p:sp>
      <p:sp>
        <p:nvSpPr>
          <p:cNvPr id="5" name="Footer Placeholder 4"/>
          <p:cNvSpPr>
            <a:spLocks noGrp="1"/>
          </p:cNvSpPr>
          <p:nvPr>
            <p:ph type="ftr" sz="quarter" idx="11"/>
          </p:nvPr>
        </p:nvSpPr>
        <p:spPr>
          <a:xfrm>
            <a:off x="207818" y="6172200"/>
            <a:ext cx="2895600" cy="457200"/>
          </a:xfrm>
        </p:spPr>
        <p:txBody>
          <a:bodyPr/>
          <a:lstStyle/>
          <a:p>
            <a:pPr algn="l">
              <a:defRPr/>
            </a:pPr>
            <a:r>
              <a:rPr lang="en-US"/>
              <a:t>Laura Terrill</a:t>
            </a:r>
          </a:p>
        </p:txBody>
      </p:sp>
      <p:sp>
        <p:nvSpPr>
          <p:cNvPr id="2" name="Slide Number Placeholder 1"/>
          <p:cNvSpPr>
            <a:spLocks noGrp="1"/>
          </p:cNvSpPr>
          <p:nvPr>
            <p:ph type="sldNum" sz="quarter" idx="12"/>
          </p:nvPr>
        </p:nvSpPr>
        <p:spPr/>
        <p:txBody>
          <a:bodyPr/>
          <a:lstStyle/>
          <a:p>
            <a:pPr>
              <a:defRPr/>
            </a:pPr>
            <a:fld id="{5B35D929-64D6-814C-B3AC-4FF9CF4DC1BC}" type="slidenum">
              <a:rPr lang="en-US"/>
              <a:pPr>
                <a:defRPr/>
              </a:pPr>
              <a:t>14</a:t>
            </a:fld>
            <a:endParaRPr lang="en-US"/>
          </a:p>
        </p:txBody>
      </p:sp>
    </p:spTree>
    <p:extLst>
      <p:ext uri="{BB962C8B-B14F-4D97-AF65-F5344CB8AC3E}">
        <p14:creationId xmlns:p14="http://schemas.microsoft.com/office/powerpoint/2010/main" val="4790778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Text Box 2"/>
          <p:cNvSpPr txBox="1">
            <a:spLocks noChangeArrowheads="1"/>
          </p:cNvSpPr>
          <p:nvPr/>
        </p:nvSpPr>
        <p:spPr bwMode="auto">
          <a:xfrm>
            <a:off x="4322619" y="1066800"/>
            <a:ext cx="3703782" cy="769441"/>
          </a:xfrm>
          <a:prstGeom prst="rect">
            <a:avLst/>
          </a:prstGeom>
          <a:solidFill>
            <a:schemeClr val="accent1"/>
          </a:solidFill>
          <a:ln w="9525">
            <a:noFill/>
            <a:miter lim="800000"/>
            <a:headEnd/>
            <a:tailEnd/>
          </a:ln>
        </p:spPr>
        <p:txBody>
          <a:bodyPr wrap="square">
            <a:prstTxWarp prst="textNoShape">
              <a:avLst/>
            </a:prstTxWarp>
            <a:spAutoFit/>
          </a:bodyPr>
          <a:lstStyle/>
          <a:p>
            <a:pPr algn="ctr"/>
            <a:r>
              <a:rPr lang="en-US" sz="4400" i="1"/>
              <a:t>Conventions</a:t>
            </a:r>
            <a:endParaRPr lang="en-US" sz="3600"/>
          </a:p>
        </p:txBody>
      </p:sp>
      <p:sp>
        <p:nvSpPr>
          <p:cNvPr id="157699" name="Text Box 3"/>
          <p:cNvSpPr txBox="1">
            <a:spLocks noChangeArrowheads="1"/>
          </p:cNvSpPr>
          <p:nvPr/>
        </p:nvSpPr>
        <p:spPr bwMode="auto">
          <a:xfrm>
            <a:off x="6477000" y="6184900"/>
            <a:ext cx="1549400" cy="368300"/>
          </a:xfrm>
          <a:prstGeom prst="rect">
            <a:avLst/>
          </a:prstGeom>
          <a:noFill/>
          <a:ln w="9525">
            <a:noFill/>
            <a:miter lim="800000"/>
            <a:headEnd/>
            <a:tailEnd/>
          </a:ln>
        </p:spPr>
        <p:txBody>
          <a:bodyPr wrap="none">
            <a:prstTxWarp prst="textNoShape">
              <a:avLst/>
            </a:prstTxWarp>
            <a:spAutoFit/>
          </a:bodyPr>
          <a:lstStyle/>
          <a:p>
            <a:r>
              <a:rPr lang="en-US">
                <a:solidFill>
                  <a:srgbClr val="406F8D"/>
                </a:solidFill>
              </a:rPr>
              <a:t>Ruth Culham</a:t>
            </a:r>
          </a:p>
        </p:txBody>
      </p:sp>
      <p:sp>
        <p:nvSpPr>
          <p:cNvPr id="157700" name="Text Box 4"/>
          <p:cNvSpPr txBox="1">
            <a:spLocks noChangeArrowheads="1"/>
          </p:cNvSpPr>
          <p:nvPr/>
        </p:nvSpPr>
        <p:spPr bwMode="auto">
          <a:xfrm>
            <a:off x="563564" y="3195874"/>
            <a:ext cx="8137092" cy="3416320"/>
          </a:xfrm>
          <a:prstGeom prst="rect">
            <a:avLst/>
          </a:prstGeom>
          <a:noFill/>
          <a:ln w="9525">
            <a:noFill/>
            <a:miter lim="800000"/>
            <a:headEnd/>
            <a:tailEnd/>
          </a:ln>
        </p:spPr>
        <p:txBody>
          <a:bodyPr wrap="square">
            <a:prstTxWarp prst="textNoShape">
              <a:avLst/>
            </a:prstTxWarp>
            <a:spAutoFit/>
          </a:bodyPr>
          <a:lstStyle/>
          <a:p>
            <a:r>
              <a:rPr lang="en-US" sz="2800" i="1">
                <a:solidFill>
                  <a:schemeClr val="tx1">
                    <a:lumMod val="95000"/>
                  </a:schemeClr>
                </a:solidFill>
              </a:rPr>
              <a:t>“Students in classes where conventions are valued over everything else get a distorted view of writing… Effective writing classrooms are places where there is a balance between creating interesting, informative, imaginative texts, and editing those texts for conventions.”</a:t>
            </a:r>
          </a:p>
          <a:p>
            <a:pPr algn="r"/>
            <a:r>
              <a:rPr lang="en-US" sz="2400" i="1"/>
              <a:t>6+1 Traits of Writing </a:t>
            </a:r>
          </a:p>
          <a:p>
            <a:pPr algn="r"/>
            <a:r>
              <a:rPr lang="en-US" sz="2400" i="1"/>
              <a:t>Ruth Culham</a:t>
            </a:r>
            <a:endParaRPr lang="en-US" sz="2800" i="1">
              <a:solidFill>
                <a:schemeClr val="tx1">
                  <a:lumMod val="95000"/>
                </a:schemeClr>
              </a:solidFill>
            </a:endParaRPr>
          </a:p>
        </p:txBody>
      </p:sp>
      <p:pic>
        <p:nvPicPr>
          <p:cNvPr id="157701" name="Picture 5" descr="grammar-sic"/>
          <p:cNvPicPr>
            <a:picLocks noChangeAspect="1" noChangeArrowheads="1"/>
          </p:cNvPicPr>
          <p:nvPr/>
        </p:nvPicPr>
        <p:blipFill>
          <a:blip r:embed="rId3"/>
          <a:srcRect/>
          <a:stretch>
            <a:fillRect/>
          </a:stretch>
        </p:blipFill>
        <p:spPr bwMode="auto">
          <a:xfrm>
            <a:off x="563564" y="500064"/>
            <a:ext cx="2512145" cy="2595605"/>
          </a:xfrm>
          <a:prstGeom prst="rect">
            <a:avLst/>
          </a:prstGeom>
          <a:noFill/>
          <a:ln w="9525">
            <a:noFill/>
            <a:miter lim="800000"/>
            <a:headEnd/>
            <a:tailEnd/>
          </a:ln>
        </p:spPr>
      </p:pic>
      <p:sp>
        <p:nvSpPr>
          <p:cNvPr id="157702" name="Slide Number Placeholder 5"/>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normAutofit/>
          </a:bodyPr>
          <a:lstStyle/>
          <a:p>
            <a:fld id="{82219873-79EF-C14B-B9BD-9696DA1AA3E9}" type="slidenum">
              <a:rPr lang="en-US">
                <a:latin typeface="Arial" pitchFamily="-103" charset="0"/>
                <a:ea typeface="ＭＳ Ｐゴシック" pitchFamily="-103" charset="-128"/>
                <a:cs typeface="ＭＳ Ｐゴシック" pitchFamily="-103" charset="-128"/>
              </a:rPr>
              <a:pPr/>
              <a:t>15</a:t>
            </a:fld>
            <a:endParaRPr lang="en-US">
              <a:latin typeface="Arial" pitchFamily="-103" charset="0"/>
              <a:ea typeface="ＭＳ Ｐゴシック" pitchFamily="-103" charset="-128"/>
              <a:cs typeface="ＭＳ Ｐゴシック" pitchFamily="-103" charset="-128"/>
            </a:endParaRPr>
          </a:p>
        </p:txBody>
      </p:sp>
      <p:sp>
        <p:nvSpPr>
          <p:cNvPr id="7" name="Footer Placeholder 6"/>
          <p:cNvSpPr>
            <a:spLocks noGrp="1"/>
          </p:cNvSpPr>
          <p:nvPr>
            <p:ph type="ftr" sz="quarter" idx="11"/>
          </p:nvPr>
        </p:nvSpPr>
        <p:spPr/>
        <p:txBody>
          <a:bodyPr/>
          <a:lstStyle/>
          <a:p>
            <a:r>
              <a:rPr lang="en-US"/>
              <a:t>Laura Terrill</a:t>
            </a:r>
          </a:p>
        </p:txBody>
      </p:sp>
    </p:spTree>
    <p:extLst>
      <p:ext uri="{BB962C8B-B14F-4D97-AF65-F5344CB8AC3E}">
        <p14:creationId xmlns:p14="http://schemas.microsoft.com/office/powerpoint/2010/main" val="3437574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Title 11"/>
          <p:cNvSpPr>
            <a:spLocks noGrp="1"/>
          </p:cNvSpPr>
          <p:nvPr>
            <p:ph type="title"/>
          </p:nvPr>
        </p:nvSpPr>
        <p:spPr>
          <a:xfrm>
            <a:off x="533400" y="171868"/>
            <a:ext cx="8229600" cy="1066800"/>
          </a:xfrm>
        </p:spPr>
        <p:txBody>
          <a:bodyPr/>
          <a:lstStyle/>
          <a:p>
            <a:pPr algn="ctr" eaLnBrk="1" hangingPunct="1"/>
            <a:r>
              <a:rPr lang="en-US">
                <a:ea typeface="ＭＳ Ｐゴシック" pitchFamily="-103" charset="-128"/>
                <a:cs typeface="ＭＳ Ｐゴシック" pitchFamily="-103" charset="-128"/>
              </a:rPr>
              <a:t>Conventions</a:t>
            </a:r>
          </a:p>
        </p:txBody>
      </p:sp>
      <p:sp>
        <p:nvSpPr>
          <p:cNvPr id="10" name="TextBox 9"/>
          <p:cNvSpPr txBox="1">
            <a:spLocks noChangeArrowheads="1"/>
          </p:cNvSpPr>
          <p:nvPr/>
        </p:nvSpPr>
        <p:spPr bwMode="auto">
          <a:xfrm>
            <a:off x="1551709" y="4551597"/>
            <a:ext cx="6677891" cy="1938992"/>
          </a:xfrm>
          <a:prstGeom prst="rect">
            <a:avLst/>
          </a:prstGeom>
          <a:noFill/>
          <a:ln w="9525">
            <a:noFill/>
            <a:miter lim="800000"/>
            <a:headEnd/>
            <a:tailEnd/>
          </a:ln>
        </p:spPr>
        <p:txBody>
          <a:bodyPr wrap="square">
            <a:prstTxWarp prst="textNoShape">
              <a:avLst/>
            </a:prstTxWarp>
            <a:spAutoFit/>
          </a:bodyPr>
          <a:lstStyle/>
          <a:p>
            <a:pPr algn="ctr"/>
            <a:r>
              <a:rPr lang="en-US" sz="2400"/>
              <a:t>“It has now become conventional wisdom…… that the best way to teach conventions is by example, using texts students create.”</a:t>
            </a:r>
          </a:p>
          <a:p>
            <a:pPr algn="r"/>
            <a:r>
              <a:rPr lang="en-US" sz="2400" i="1"/>
              <a:t>6+1 Traits of Writing </a:t>
            </a:r>
          </a:p>
          <a:p>
            <a:pPr algn="r"/>
            <a:r>
              <a:rPr lang="en-US" sz="2400" i="1"/>
              <a:t>Ruth Culham</a:t>
            </a:r>
          </a:p>
        </p:txBody>
      </p:sp>
      <p:graphicFrame>
        <p:nvGraphicFramePr>
          <p:cNvPr id="15" name="Table 14"/>
          <p:cNvGraphicFramePr>
            <a:graphicFrameLocks noGrp="1"/>
          </p:cNvGraphicFramePr>
          <p:nvPr/>
        </p:nvGraphicFramePr>
        <p:xfrm>
          <a:off x="533400" y="1600200"/>
          <a:ext cx="8229600" cy="2743200"/>
        </p:xfrm>
        <a:graphic>
          <a:graphicData uri="http://schemas.openxmlformats.org/drawingml/2006/table">
            <a:tbl>
              <a:tblPr firstRow="1" bandRow="1">
                <a:tableStyleId>{69CF1AB2-1976-4502-BF36-3FF5EA218861}</a:tableStyleId>
              </a:tblPr>
              <a:tblGrid>
                <a:gridCol w="3124200"/>
                <a:gridCol w="1905000"/>
                <a:gridCol w="3200400"/>
              </a:tblGrid>
              <a:tr h="3835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0"/>
                        <a:t>Correct use of all conventions</a:t>
                      </a:r>
                    </a:p>
                  </a:txBody>
                  <a:tcPr anchor="ctr"/>
                </a:tc>
                <a:tc>
                  <a:txBody>
                    <a:bodyPr/>
                    <a:lstStyle/>
                    <a:p>
                      <a:pPr algn="l"/>
                      <a:endParaRPr lang="en-US" sz="2400" b="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a:ln>
                            <a:noFill/>
                          </a:ln>
                          <a:effectLst/>
                          <a:uLnTx/>
                          <a:uFillTx/>
                        </a:rPr>
                        <a:t>Risk-taking</a:t>
                      </a:r>
                    </a:p>
                  </a:txBody>
                  <a:tcPr anchor="ctr"/>
                </a:tc>
              </a:tr>
              <a:tr h="383540">
                <a:tc>
                  <a:txBody>
                    <a:bodyPr/>
                    <a:lstStyle/>
                    <a:p>
                      <a:pPr algn="l">
                        <a:buClr>
                          <a:schemeClr val="accent6"/>
                        </a:buClr>
                      </a:pPr>
                      <a:endParaRPr lang="en-US" sz="2400" b="0"/>
                    </a:p>
                    <a:p>
                      <a:pPr lvl="0" algn="l">
                        <a:buClr>
                          <a:schemeClr val="accent6"/>
                        </a:buClr>
                      </a:pPr>
                      <a:r>
                        <a:rPr lang="en-US" sz="2400" b="0"/>
                        <a:t>Writing errors are bad, they are indicators of failure</a:t>
                      </a:r>
                    </a:p>
                    <a:p>
                      <a:pPr algn="l"/>
                      <a:endParaRPr lang="en-US" sz="2400" b="0"/>
                    </a:p>
                  </a:txBody>
                  <a:tcPr anchor="ctr"/>
                </a:tc>
                <a:tc>
                  <a:txBody>
                    <a:bodyPr/>
                    <a:lstStyle/>
                    <a:p>
                      <a:pPr algn="l"/>
                      <a:endParaRPr lang="en-US" sz="2400" b="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0"/>
                        <a:t>Writing errors are good, they are opportunities for instruction</a:t>
                      </a:r>
                    </a:p>
                  </a:txBody>
                  <a:tcPr anchor="ctr"/>
                </a:tc>
              </a:tr>
            </a:tbl>
          </a:graphicData>
        </a:graphic>
      </p:graphicFrame>
      <p:sp>
        <p:nvSpPr>
          <p:cNvPr id="13" name="Right Arrow 12"/>
          <p:cNvSpPr/>
          <p:nvPr/>
        </p:nvSpPr>
        <p:spPr>
          <a:xfrm>
            <a:off x="4267200" y="1981200"/>
            <a:ext cx="733778" cy="169333"/>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9" name="Right Arrow 18"/>
          <p:cNvSpPr/>
          <p:nvPr/>
        </p:nvSpPr>
        <p:spPr>
          <a:xfrm>
            <a:off x="4267200" y="3200400"/>
            <a:ext cx="733778" cy="169333"/>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9" name="Slide Number Placeholder 8"/>
          <p:cNvSpPr>
            <a:spLocks noGrp="1"/>
          </p:cNvSpPr>
          <p:nvPr>
            <p:ph type="sldNum" sz="quarter" idx="4294967295"/>
          </p:nvPr>
        </p:nvSpPr>
        <p:spPr>
          <a:xfrm>
            <a:off x="0" y="1272222"/>
            <a:ext cx="533400" cy="244476"/>
          </a:xfrm>
          <a:prstGeom prst="rect">
            <a:avLst/>
          </a:prstGeom>
        </p:spPr>
        <p:txBody>
          <a:bodyPr>
            <a:normAutofit/>
          </a:bodyPr>
          <a:lstStyle/>
          <a:p>
            <a:fld id="{74C2F60E-34D8-DD42-93FD-7BD7AE432328}" type="slidenum">
              <a:rPr lang="en-US"/>
              <a:pPr/>
              <a:t>16</a:t>
            </a:fld>
            <a:endParaRPr lang="en-US"/>
          </a:p>
        </p:txBody>
      </p:sp>
      <p:sp>
        <p:nvSpPr>
          <p:cNvPr id="11" name="Footer Placeholder 10"/>
          <p:cNvSpPr>
            <a:spLocks noGrp="1"/>
          </p:cNvSpPr>
          <p:nvPr>
            <p:ph type="ftr" sz="quarter" idx="4294967295"/>
          </p:nvPr>
        </p:nvSpPr>
        <p:spPr>
          <a:xfrm>
            <a:off x="0" y="6430962"/>
            <a:ext cx="5421083" cy="365125"/>
          </a:xfrm>
          <a:prstGeom prst="rect">
            <a:avLst/>
          </a:prstGeom>
        </p:spPr>
        <p:txBody>
          <a:bodyPr/>
          <a:lstStyle/>
          <a:p>
            <a:r>
              <a:rPr lang="en-US"/>
              <a:t>Laura Terrill</a:t>
            </a:r>
          </a:p>
        </p:txBody>
      </p:sp>
    </p:spTree>
    <p:extLst>
      <p:ext uri="{BB962C8B-B14F-4D97-AF65-F5344CB8AC3E}">
        <p14:creationId xmlns:p14="http://schemas.microsoft.com/office/powerpoint/2010/main" val="449228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Title 2"/>
          <p:cNvSpPr>
            <a:spLocks noGrp="1"/>
          </p:cNvSpPr>
          <p:nvPr>
            <p:ph type="title"/>
          </p:nvPr>
        </p:nvSpPr>
        <p:spPr>
          <a:xfrm>
            <a:off x="590550" y="365127"/>
            <a:ext cx="7924800" cy="895637"/>
          </a:xfrm>
          <a:solidFill>
            <a:schemeClr val="accent1"/>
          </a:solidFill>
        </p:spPr>
        <p:txBody>
          <a:bodyPr>
            <a:normAutofit/>
          </a:bodyPr>
          <a:lstStyle/>
          <a:p>
            <a:r>
              <a:rPr lang="en-US" sz="3600">
                <a:solidFill>
                  <a:schemeClr val="tx1"/>
                </a:solidFill>
              </a:rPr>
              <a:t>Composition Correction Reference Sheet</a:t>
            </a:r>
          </a:p>
        </p:txBody>
      </p:sp>
      <p:sp>
        <p:nvSpPr>
          <p:cNvPr id="233475" name="TextBox 3"/>
          <p:cNvSpPr txBox="1">
            <a:spLocks noChangeArrowheads="1"/>
          </p:cNvSpPr>
          <p:nvPr/>
        </p:nvSpPr>
        <p:spPr bwMode="auto">
          <a:xfrm>
            <a:off x="941388" y="1438560"/>
            <a:ext cx="7660879" cy="1569660"/>
          </a:xfrm>
          <a:prstGeom prst="rect">
            <a:avLst/>
          </a:prstGeom>
          <a:noFill/>
          <a:ln w="9525">
            <a:noFill/>
            <a:miter lim="800000"/>
            <a:headEnd/>
            <a:tailEnd/>
          </a:ln>
        </p:spPr>
        <p:txBody>
          <a:bodyPr wrap="square">
            <a:prstTxWarp prst="textNoShape">
              <a:avLst/>
            </a:prstTxWarp>
            <a:spAutoFit/>
          </a:bodyPr>
          <a:lstStyle/>
          <a:p>
            <a:r>
              <a:rPr lang="en-US" sz="2400"/>
              <a:t>The error chart lists codes for your writing errors. You will use the codes and the samples provided to assess and correct the mistakes that you made in your</a:t>
            </a:r>
          </a:p>
          <a:p>
            <a:r>
              <a:rPr lang="en-US" sz="2400"/>
              <a:t>composition.</a:t>
            </a:r>
          </a:p>
        </p:txBody>
      </p:sp>
      <p:graphicFrame>
        <p:nvGraphicFramePr>
          <p:cNvPr id="5" name="Table 4"/>
          <p:cNvGraphicFramePr>
            <a:graphicFrameLocks noGrp="1"/>
          </p:cNvGraphicFramePr>
          <p:nvPr>
            <p:extLst>
              <p:ext uri="{D42A27DB-BD31-4B8C-83A1-F6EECF244321}">
                <p14:modId xmlns:p14="http://schemas.microsoft.com/office/powerpoint/2010/main" val="175168316"/>
              </p:ext>
            </p:extLst>
          </p:nvPr>
        </p:nvGraphicFramePr>
        <p:xfrm>
          <a:off x="808566" y="3284990"/>
          <a:ext cx="7526867" cy="2687320"/>
        </p:xfrm>
        <a:graphic>
          <a:graphicData uri="http://schemas.openxmlformats.org/drawingml/2006/table">
            <a:tbl>
              <a:tblPr firstRow="1" bandRow="1">
                <a:tableStyleId>{5C22544A-7EE6-4342-B048-85BDC9FD1C3A}</a:tableStyleId>
              </a:tblPr>
              <a:tblGrid>
                <a:gridCol w="1034944"/>
                <a:gridCol w="2605724"/>
                <a:gridCol w="3886199"/>
              </a:tblGrid>
              <a:tr h="370840">
                <a:tc>
                  <a:txBody>
                    <a:bodyPr/>
                    <a:lstStyle/>
                    <a:p>
                      <a:pPr algn="ctr"/>
                      <a:r>
                        <a:rPr lang="en-US"/>
                        <a:t>Code</a:t>
                      </a:r>
                    </a:p>
                  </a:txBody>
                  <a:tcPr/>
                </a:tc>
                <a:tc>
                  <a:txBody>
                    <a:bodyPr/>
                    <a:lstStyle/>
                    <a:p>
                      <a:pPr algn="ctr"/>
                      <a:r>
                        <a:rPr lang="en-US"/>
                        <a:t>Explanation</a:t>
                      </a:r>
                    </a:p>
                  </a:txBody>
                  <a:tcPr/>
                </a:tc>
                <a:tc>
                  <a:txBody>
                    <a:bodyPr/>
                    <a:lstStyle/>
                    <a:p>
                      <a:pPr algn="ctr"/>
                      <a:r>
                        <a:rPr lang="en-US"/>
                        <a:t>Sample</a:t>
                      </a:r>
                    </a:p>
                  </a:txBody>
                  <a:tcPr/>
                </a:tc>
              </a:tr>
              <a:tr h="370840">
                <a:tc>
                  <a:txBody>
                    <a:bodyPr/>
                    <a:lstStyle/>
                    <a:p>
                      <a:pPr algn="l"/>
                      <a:r>
                        <a:rPr lang="en-US"/>
                        <a:t>1. sp</a:t>
                      </a:r>
                    </a:p>
                  </a:txBody>
                  <a:tcPr anchor="ctr"/>
                </a:tc>
                <a:tc>
                  <a:txBody>
                    <a:bodyPr/>
                    <a:lstStyle/>
                    <a:p>
                      <a:r>
                        <a:rPr lang="en-US" sz="1600"/>
                        <a:t>Spelling mistake</a:t>
                      </a:r>
                    </a:p>
                  </a:txBody>
                  <a:tcPr anchor="ctr"/>
                </a:tc>
                <a:tc>
                  <a:txBody>
                    <a:bodyPr/>
                    <a:lstStyle/>
                    <a:p>
                      <a:r>
                        <a:rPr lang="en-US" sz="1600" i="1"/>
                        <a:t>               sp</a:t>
                      </a:r>
                    </a:p>
                    <a:p>
                      <a:r>
                        <a:rPr lang="en-US" sz="1600"/>
                        <a:t>J’aime</a:t>
                      </a:r>
                      <a:r>
                        <a:rPr lang="en-US" sz="1600" baseline="0"/>
                        <a:t> bein   (bien)</a:t>
                      </a:r>
                      <a:endParaRPr lang="en-US" sz="1600"/>
                    </a:p>
                  </a:txBody>
                  <a:tcPr/>
                </a:tc>
              </a:tr>
              <a:tr h="370840">
                <a:tc>
                  <a:txBody>
                    <a:bodyPr/>
                    <a:lstStyle/>
                    <a:p>
                      <a:pPr algn="l"/>
                      <a:r>
                        <a:rPr lang="en-US"/>
                        <a:t>2. s/v</a:t>
                      </a:r>
                    </a:p>
                  </a:txBody>
                  <a:tcPr anchor="ctr"/>
                </a:tc>
                <a:tc>
                  <a:txBody>
                    <a:bodyPr/>
                    <a:lstStyle/>
                    <a:p>
                      <a:r>
                        <a:rPr lang="en-US" sz="1600"/>
                        <a:t>Subject and verb need to agree</a:t>
                      </a:r>
                    </a:p>
                  </a:txBody>
                  <a:tcPr anchor="ctr"/>
                </a:tc>
                <a:tc>
                  <a:txBody>
                    <a:bodyPr/>
                    <a:lstStyle/>
                    <a:p>
                      <a:r>
                        <a:rPr lang="en-US" sz="1600"/>
                        <a:t>                                 </a:t>
                      </a:r>
                      <a:r>
                        <a:rPr lang="en-US" sz="1600" i="1"/>
                        <a:t>s/v</a:t>
                      </a:r>
                    </a:p>
                    <a:p>
                      <a:r>
                        <a:rPr lang="en-US" sz="1600"/>
                        <a:t>Où est-ce</a:t>
                      </a:r>
                      <a:r>
                        <a:rPr lang="en-US" sz="1600" baseline="0"/>
                        <a:t> que tu habite? (habites)</a:t>
                      </a:r>
                      <a:endParaRPr lang="en-US" sz="1600"/>
                    </a:p>
                  </a:txBody>
                  <a:tcPr/>
                </a:tc>
              </a:tr>
              <a:tr h="370840">
                <a:tc>
                  <a:txBody>
                    <a:bodyPr/>
                    <a:lstStyle/>
                    <a:p>
                      <a:pPr algn="l"/>
                      <a:r>
                        <a:rPr lang="en-US"/>
                        <a:t>3. n</a:t>
                      </a:r>
                    </a:p>
                  </a:txBody>
                  <a:tcPr anchor="ctr"/>
                </a:tc>
                <a:tc>
                  <a:txBody>
                    <a:bodyPr/>
                    <a:lstStyle/>
                    <a:p>
                      <a:r>
                        <a:rPr lang="en-US" sz="1600"/>
                        <a:t>Noun / adjective</a:t>
                      </a:r>
                      <a:r>
                        <a:rPr lang="en-US" sz="1600" baseline="0"/>
                        <a:t> agreement</a:t>
                      </a:r>
                      <a:endParaRPr lang="en-US" sz="1600"/>
                    </a:p>
                  </a:txBody>
                  <a:tcPr anchor="ctr"/>
                </a:tc>
                <a:tc>
                  <a:txBody>
                    <a:bodyPr/>
                    <a:lstStyle/>
                    <a:p>
                      <a:r>
                        <a:rPr lang="en-US" sz="1600"/>
                        <a:t>                        </a:t>
                      </a:r>
                      <a:r>
                        <a:rPr lang="en-US" sz="1600" i="1"/>
                        <a:t>n</a:t>
                      </a:r>
                    </a:p>
                    <a:p>
                      <a:r>
                        <a:rPr lang="en-US" sz="1600"/>
                        <a:t>J’adore le petit</a:t>
                      </a:r>
                      <a:r>
                        <a:rPr lang="en-US" sz="1600" baseline="0"/>
                        <a:t>e chien noir. (petit)</a:t>
                      </a:r>
                      <a:endParaRPr lang="en-US" sz="1600"/>
                    </a:p>
                  </a:txBody>
                  <a:tcPr/>
                </a:tc>
              </a:tr>
              <a:tr h="370840">
                <a:tc>
                  <a:txBody>
                    <a:bodyPr/>
                    <a:lstStyle/>
                    <a:p>
                      <a:pPr algn="l"/>
                      <a:r>
                        <a:rPr lang="en-US"/>
                        <a:t>4. m</a:t>
                      </a:r>
                    </a:p>
                  </a:txBody>
                  <a:tcPr anchor="ctr"/>
                </a:tc>
                <a:tc>
                  <a:txBody>
                    <a:bodyPr/>
                    <a:lstStyle/>
                    <a:p>
                      <a:r>
                        <a:rPr lang="en-US" sz="1600"/>
                        <a:t>Mood – use indicative or subjunctive correctly</a:t>
                      </a:r>
                    </a:p>
                  </a:txBody>
                  <a:tcPr anchor="ctr"/>
                </a:tc>
                <a:tc>
                  <a:txBody>
                    <a:bodyPr/>
                    <a:lstStyle/>
                    <a:p>
                      <a:r>
                        <a:rPr lang="en-US" sz="1600"/>
                        <a:t>                          </a:t>
                      </a:r>
                      <a:r>
                        <a:rPr lang="en-US" sz="1600" i="1"/>
                        <a:t> m</a:t>
                      </a:r>
                    </a:p>
                    <a:p>
                      <a:r>
                        <a:rPr lang="en-US" sz="1600"/>
                        <a:t>Il</a:t>
                      </a:r>
                      <a:r>
                        <a:rPr lang="en-US" sz="1600" baseline="0"/>
                        <a:t> faut que tu fais tes devoirs. (fasses)</a:t>
                      </a:r>
                      <a:endParaRPr lang="en-US" sz="1600"/>
                    </a:p>
                  </a:txBody>
                  <a:tcPr/>
                </a:tc>
              </a:tr>
            </a:tbl>
          </a:graphicData>
        </a:graphic>
      </p:graphicFrame>
      <p:sp>
        <p:nvSpPr>
          <p:cNvPr id="7" name="Footer Placeholder 6"/>
          <p:cNvSpPr>
            <a:spLocks noGrp="1"/>
          </p:cNvSpPr>
          <p:nvPr>
            <p:ph type="ftr" sz="quarter" idx="11"/>
          </p:nvPr>
        </p:nvSpPr>
        <p:spPr/>
        <p:txBody>
          <a:bodyPr/>
          <a:lstStyle/>
          <a:p>
            <a:r>
              <a:rPr lang="en-US"/>
              <a:t>Laura Terrill</a:t>
            </a:r>
          </a:p>
        </p:txBody>
      </p:sp>
      <p:sp>
        <p:nvSpPr>
          <p:cNvPr id="2" name="Slide Number Placeholder 1"/>
          <p:cNvSpPr>
            <a:spLocks noGrp="1"/>
          </p:cNvSpPr>
          <p:nvPr>
            <p:ph type="sldNum" sz="quarter" idx="12"/>
          </p:nvPr>
        </p:nvSpPr>
        <p:spPr/>
        <p:txBody>
          <a:bodyPr/>
          <a:lstStyle/>
          <a:p>
            <a:fld id="{D57F1E4F-1CFF-5643-939E-02111984F565}" type="slidenum">
              <a:rPr lang="en-US" smtClean="0"/>
              <a:t>17</a:t>
            </a:fld>
            <a:endParaRPr lang="en-US" dirty="0"/>
          </a:p>
        </p:txBody>
      </p:sp>
    </p:spTree>
    <p:extLst>
      <p:ext uri="{BB962C8B-B14F-4D97-AF65-F5344CB8AC3E}">
        <p14:creationId xmlns:p14="http://schemas.microsoft.com/office/powerpoint/2010/main" val="9458542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342900" y="1107132"/>
            <a:ext cx="7467600" cy="4800600"/>
          </a:xfrm>
          <a:prstGeom prst="ellipse">
            <a:avLst/>
          </a:prstGeom>
          <a:solidFill>
            <a:schemeClr val="accent4">
              <a:lumMod val="20000"/>
              <a:lumOff val="8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8" name="Oval 7"/>
          <p:cNvSpPr/>
          <p:nvPr/>
        </p:nvSpPr>
        <p:spPr>
          <a:xfrm>
            <a:off x="5132388" y="3131992"/>
            <a:ext cx="3810000" cy="1981200"/>
          </a:xfrm>
          <a:prstGeom prst="ellipse">
            <a:avLst/>
          </a:prstGeom>
          <a:solidFill>
            <a:schemeClr val="accent4"/>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Oval 5"/>
          <p:cNvSpPr/>
          <p:nvPr/>
        </p:nvSpPr>
        <p:spPr>
          <a:xfrm>
            <a:off x="2270919" y="2896419"/>
            <a:ext cx="3810000" cy="1981200"/>
          </a:xfrm>
          <a:prstGeom prst="ellipse">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sp>
        <p:nvSpPr>
          <p:cNvPr id="79878" name="TextBox 8"/>
          <p:cNvSpPr txBox="1">
            <a:spLocks noChangeArrowheads="1"/>
          </p:cNvSpPr>
          <p:nvPr/>
        </p:nvSpPr>
        <p:spPr bwMode="auto">
          <a:xfrm>
            <a:off x="1676400" y="1600200"/>
            <a:ext cx="1069975" cy="461963"/>
          </a:xfrm>
          <a:prstGeom prst="rect">
            <a:avLst/>
          </a:prstGeom>
          <a:noFill/>
          <a:ln w="9525">
            <a:noFill/>
            <a:miter lim="800000"/>
            <a:headEnd/>
            <a:tailEnd/>
          </a:ln>
        </p:spPr>
        <p:txBody>
          <a:bodyPr wrap="none">
            <a:prstTxWarp prst="textNoShape">
              <a:avLst/>
            </a:prstTxWarp>
            <a:spAutoFit/>
          </a:bodyPr>
          <a:lstStyle/>
          <a:p>
            <a:r>
              <a:rPr lang="en-US" sz="2400">
                <a:solidFill>
                  <a:schemeClr val="bg1"/>
                </a:solidFill>
                <a:latin typeface="Calibri" pitchFamily="-107" charset="0"/>
                <a:ea typeface="Calibri" pitchFamily="-107" charset="0"/>
                <a:cs typeface="Calibri" pitchFamily="-107" charset="0"/>
              </a:rPr>
              <a:t>Inquiry</a:t>
            </a:r>
          </a:p>
        </p:txBody>
      </p:sp>
      <p:sp>
        <p:nvSpPr>
          <p:cNvPr id="79879" name="TextBox 9"/>
          <p:cNvSpPr txBox="1">
            <a:spLocks noChangeArrowheads="1"/>
          </p:cNvSpPr>
          <p:nvPr/>
        </p:nvSpPr>
        <p:spPr bwMode="auto">
          <a:xfrm>
            <a:off x="3581400" y="2971800"/>
            <a:ext cx="1189038" cy="461963"/>
          </a:xfrm>
          <a:prstGeom prst="rect">
            <a:avLst/>
          </a:prstGeom>
          <a:noFill/>
          <a:ln w="9525">
            <a:noFill/>
            <a:miter lim="800000"/>
            <a:headEnd/>
            <a:tailEnd/>
          </a:ln>
        </p:spPr>
        <p:txBody>
          <a:bodyPr wrap="none">
            <a:prstTxWarp prst="textNoShape">
              <a:avLst/>
            </a:prstTxWarp>
            <a:spAutoFit/>
          </a:bodyPr>
          <a:lstStyle/>
          <a:p>
            <a:r>
              <a:rPr lang="en-US" sz="2400">
                <a:solidFill>
                  <a:schemeClr val="bg1"/>
                </a:solidFill>
                <a:latin typeface="Calibri" pitchFamily="-107" charset="0"/>
                <a:ea typeface="Calibri" pitchFamily="-107" charset="0"/>
                <a:cs typeface="Calibri" pitchFamily="-107" charset="0"/>
              </a:rPr>
              <a:t>Drafting</a:t>
            </a:r>
          </a:p>
        </p:txBody>
      </p:sp>
      <p:sp>
        <p:nvSpPr>
          <p:cNvPr id="11" name="TextBox 10"/>
          <p:cNvSpPr txBox="1"/>
          <p:nvPr/>
        </p:nvSpPr>
        <p:spPr>
          <a:xfrm>
            <a:off x="6575136" y="3276599"/>
            <a:ext cx="1222660" cy="461665"/>
          </a:xfrm>
          <a:prstGeom prst="rect">
            <a:avLst/>
          </a:prstGeom>
          <a:noFill/>
        </p:spPr>
        <p:txBody>
          <a:bodyPr wrap="none">
            <a:spAutoFit/>
          </a:bodyPr>
          <a:lstStyle/>
          <a:p>
            <a:pPr>
              <a:defRPr/>
            </a:pPr>
            <a:r>
              <a:rPr lang="en-US" sz="2400">
                <a:solidFill>
                  <a:schemeClr val="bg1">
                    <a:alpha val="72000"/>
                  </a:schemeClr>
                </a:solidFill>
                <a:latin typeface="Calibri"/>
                <a:ea typeface="ＭＳ Ｐゴシック" pitchFamily="1" charset="-128"/>
                <a:cs typeface="Calibri"/>
              </a:rPr>
              <a:t>Revision</a:t>
            </a:r>
          </a:p>
        </p:txBody>
      </p:sp>
      <p:sp>
        <p:nvSpPr>
          <p:cNvPr id="79882" name="TextBox 12"/>
          <p:cNvSpPr txBox="1">
            <a:spLocks noChangeArrowheads="1"/>
          </p:cNvSpPr>
          <p:nvPr/>
        </p:nvSpPr>
        <p:spPr bwMode="auto">
          <a:xfrm>
            <a:off x="7086600" y="6211888"/>
            <a:ext cx="1822450" cy="646112"/>
          </a:xfrm>
          <a:prstGeom prst="rect">
            <a:avLst/>
          </a:prstGeom>
          <a:noFill/>
          <a:ln w="9525">
            <a:noFill/>
            <a:miter lim="800000"/>
            <a:headEnd/>
            <a:tailEnd/>
          </a:ln>
        </p:spPr>
        <p:txBody>
          <a:bodyPr wrap="none">
            <a:prstTxWarp prst="textNoShape">
              <a:avLst/>
            </a:prstTxWarp>
            <a:spAutoFit/>
          </a:bodyPr>
          <a:lstStyle/>
          <a:p>
            <a:r>
              <a:rPr lang="en-US" sz="1800" i="1">
                <a:latin typeface="Calibri" pitchFamily="-107" charset="0"/>
                <a:ea typeface="Calibri" pitchFamily="-107" charset="0"/>
                <a:cs typeface="Calibri" pitchFamily="-107" charset="0"/>
              </a:rPr>
              <a:t>Strategic Writing</a:t>
            </a:r>
          </a:p>
          <a:p>
            <a:r>
              <a:rPr lang="en-US" sz="1800">
                <a:latin typeface="Calibri" pitchFamily="-107" charset="0"/>
                <a:ea typeface="Calibri" pitchFamily="-107" charset="0"/>
                <a:cs typeface="Calibri" pitchFamily="-107" charset="0"/>
              </a:rPr>
              <a:t>Deborah Dean</a:t>
            </a:r>
          </a:p>
        </p:txBody>
      </p:sp>
      <p:sp>
        <p:nvSpPr>
          <p:cNvPr id="14" name="TextBox 13"/>
          <p:cNvSpPr txBox="1"/>
          <p:nvPr/>
        </p:nvSpPr>
        <p:spPr>
          <a:xfrm>
            <a:off x="1301750" y="2123924"/>
            <a:ext cx="4032250" cy="646113"/>
          </a:xfrm>
          <a:prstGeom prst="rect">
            <a:avLst/>
          </a:prstGeom>
          <a:noFill/>
        </p:spPr>
        <p:txBody>
          <a:bodyPr wrap="none">
            <a:spAutoFit/>
          </a:bodyPr>
          <a:lstStyle/>
          <a:p>
            <a:pPr>
              <a:defRPr/>
            </a:pPr>
            <a:r>
              <a:rPr lang="en-US" sz="1800">
                <a:solidFill>
                  <a:schemeClr val="bg1"/>
                </a:solidFill>
                <a:latin typeface="Calibri"/>
                <a:ea typeface="ＭＳ Ｐゴシック" pitchFamily="1" charset="-128"/>
                <a:cs typeface="Calibri"/>
              </a:rPr>
              <a:t>can’t be a writer without being a thinker,</a:t>
            </a:r>
          </a:p>
          <a:p>
            <a:pPr>
              <a:defRPr/>
            </a:pPr>
            <a:r>
              <a:rPr lang="en-US" sz="1800">
                <a:solidFill>
                  <a:schemeClr val="bg1"/>
                </a:solidFill>
                <a:latin typeface="Calibri"/>
                <a:ea typeface="ＭＳ Ｐゴシック" pitchFamily="1" charset="-128"/>
                <a:cs typeface="Calibri"/>
              </a:rPr>
              <a:t>need to find, focus and develop ideas</a:t>
            </a:r>
          </a:p>
        </p:txBody>
      </p:sp>
      <p:sp>
        <p:nvSpPr>
          <p:cNvPr id="79884" name="TextBox 14"/>
          <p:cNvSpPr txBox="1">
            <a:spLocks noChangeArrowheads="1"/>
          </p:cNvSpPr>
          <p:nvPr/>
        </p:nvSpPr>
        <p:spPr bwMode="auto">
          <a:xfrm>
            <a:off x="2819400" y="3371850"/>
            <a:ext cx="2667000" cy="1200150"/>
          </a:xfrm>
          <a:prstGeom prst="rect">
            <a:avLst/>
          </a:prstGeom>
          <a:noFill/>
          <a:ln w="9525">
            <a:noFill/>
            <a:miter lim="800000"/>
            <a:headEnd/>
            <a:tailEnd/>
          </a:ln>
        </p:spPr>
        <p:txBody>
          <a:bodyPr>
            <a:prstTxWarp prst="textNoShape">
              <a:avLst/>
            </a:prstTxWarp>
            <a:spAutoFit/>
          </a:bodyPr>
          <a:lstStyle/>
          <a:p>
            <a:r>
              <a:rPr lang="en-US" sz="1800">
                <a:solidFill>
                  <a:schemeClr val="bg1"/>
                </a:solidFill>
                <a:latin typeface="Calibri" pitchFamily="-107" charset="0"/>
                <a:ea typeface="Calibri" pitchFamily="-107" charset="0"/>
                <a:cs typeface="Calibri" pitchFamily="-107" charset="0"/>
              </a:rPr>
              <a:t>ability to discover textual clues and imitate them in different contexts for different audiences</a:t>
            </a:r>
          </a:p>
        </p:txBody>
      </p:sp>
      <p:sp>
        <p:nvSpPr>
          <p:cNvPr id="79885" name="TextBox 15"/>
          <p:cNvSpPr txBox="1">
            <a:spLocks noChangeArrowheads="1"/>
          </p:cNvSpPr>
          <p:nvPr/>
        </p:nvSpPr>
        <p:spPr bwMode="auto">
          <a:xfrm>
            <a:off x="6122984" y="3738264"/>
            <a:ext cx="2514600" cy="1200329"/>
          </a:xfrm>
          <a:prstGeom prst="rect">
            <a:avLst/>
          </a:prstGeom>
          <a:noFill/>
          <a:ln w="9525">
            <a:noFill/>
            <a:miter lim="800000"/>
            <a:headEnd/>
            <a:tailEnd/>
          </a:ln>
        </p:spPr>
        <p:txBody>
          <a:bodyPr>
            <a:prstTxWarp prst="textNoShape">
              <a:avLst/>
            </a:prstTxWarp>
            <a:spAutoFit/>
          </a:bodyPr>
          <a:lstStyle/>
          <a:p>
            <a:r>
              <a:rPr lang="en-US" sz="1800">
                <a:solidFill>
                  <a:schemeClr val="bg1"/>
                </a:solidFill>
                <a:latin typeface="Calibri" pitchFamily="-107" charset="0"/>
                <a:ea typeface="Calibri" pitchFamily="-107" charset="0"/>
                <a:cs typeface="Calibri" pitchFamily="-107" charset="0"/>
              </a:rPr>
              <a:t>develop a sensitivity to text, revise to address concerns about audience</a:t>
            </a:r>
          </a:p>
        </p:txBody>
      </p:sp>
      <p:sp>
        <p:nvSpPr>
          <p:cNvPr id="15" name="Title 14"/>
          <p:cNvSpPr>
            <a:spLocks noGrp="1"/>
          </p:cNvSpPr>
          <p:nvPr>
            <p:ph type="title"/>
          </p:nvPr>
        </p:nvSpPr>
        <p:spPr>
          <a:xfrm>
            <a:off x="590551" y="226219"/>
            <a:ext cx="7680614" cy="744389"/>
          </a:xfrm>
          <a:solidFill>
            <a:schemeClr val="accent1"/>
          </a:solidFill>
        </p:spPr>
        <p:txBody>
          <a:bodyPr>
            <a:noAutofit/>
          </a:bodyPr>
          <a:lstStyle/>
          <a:p>
            <a:pPr algn="ctr"/>
            <a:r>
              <a:rPr lang="en-US" sz="2800">
                <a:solidFill>
                  <a:schemeClr val="tx1"/>
                </a:solidFill>
              </a:rPr>
              <a:t>Inquiry informs each stage of the writing process</a:t>
            </a:r>
          </a:p>
        </p:txBody>
      </p:sp>
      <p:sp>
        <p:nvSpPr>
          <p:cNvPr id="16" name="Footer Placeholder 15"/>
          <p:cNvSpPr>
            <a:spLocks noGrp="1"/>
          </p:cNvSpPr>
          <p:nvPr>
            <p:ph type="ftr" sz="quarter" idx="11"/>
          </p:nvPr>
        </p:nvSpPr>
        <p:spPr/>
        <p:txBody>
          <a:bodyPr/>
          <a:lstStyle/>
          <a:p>
            <a:r>
              <a:rPr lang="en-US" smtClean="0"/>
              <a:t>Laura Terrill</a:t>
            </a:r>
            <a:endParaRPr lang="en-US"/>
          </a:p>
        </p:txBody>
      </p:sp>
      <p:sp>
        <p:nvSpPr>
          <p:cNvPr id="2" name="Slide Number Placeholder 1"/>
          <p:cNvSpPr>
            <a:spLocks noGrp="1"/>
          </p:cNvSpPr>
          <p:nvPr>
            <p:ph type="sldNum" sz="quarter" idx="12"/>
          </p:nvPr>
        </p:nvSpPr>
        <p:spPr/>
        <p:txBody>
          <a:bodyPr/>
          <a:lstStyle/>
          <a:p>
            <a:fld id="{D57F1E4F-1CFF-5643-939E-02111984F565}" type="slidenum">
              <a:rPr lang="en-US" smtClean="0"/>
              <a:t>2</a:t>
            </a:fld>
            <a:endParaRPr lang="en-US" dirty="0"/>
          </a:p>
        </p:txBody>
      </p:sp>
    </p:spTree>
    <p:extLst>
      <p:ext uri="{BB962C8B-B14F-4D97-AF65-F5344CB8AC3E}">
        <p14:creationId xmlns:p14="http://schemas.microsoft.com/office/powerpoint/2010/main" val="52437529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1048038"/>
          </a:xfrm>
          <a:noFill/>
        </p:spPr>
        <p:txBody>
          <a:bodyPr>
            <a:normAutofit fontScale="90000"/>
          </a:bodyPr>
          <a:lstStyle/>
          <a:p>
            <a:pPr algn="ctr"/>
            <a:r>
              <a:rPr lang="en-US"/>
              <a:t>Writing a Collaborative Paragrph </a:t>
            </a:r>
            <a:br>
              <a:rPr lang="en-US"/>
            </a:br>
            <a:r>
              <a:rPr lang="en-US" sz="2700">
                <a:solidFill>
                  <a:schemeClr val="accent6"/>
                </a:solidFill>
              </a:rPr>
              <a:t>Step 1 </a:t>
            </a:r>
          </a:p>
        </p:txBody>
      </p:sp>
      <p:sp>
        <p:nvSpPr>
          <p:cNvPr id="4" name="Footer Placeholder 3"/>
          <p:cNvSpPr>
            <a:spLocks noGrp="1"/>
          </p:cNvSpPr>
          <p:nvPr>
            <p:ph type="ftr" sz="quarter" idx="11"/>
          </p:nvPr>
        </p:nvSpPr>
        <p:spPr/>
        <p:txBody>
          <a:bodyPr/>
          <a:lstStyle/>
          <a:p>
            <a:r>
              <a:rPr lang="en-US" dirty="0" smtClean="0"/>
              <a:t>Laura Terrill</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3</a:t>
            </a:fld>
            <a:endParaRPr lang="en-US" dirty="0"/>
          </a:p>
        </p:txBody>
      </p:sp>
      <p:pic>
        <p:nvPicPr>
          <p:cNvPr id="8"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650" y="1671457"/>
            <a:ext cx="3103231" cy="4426601"/>
          </a:xfrm>
          <a:prstGeom prst="rect">
            <a:avLst/>
          </a:prstGeom>
        </p:spPr>
      </p:pic>
      <p:sp>
        <p:nvSpPr>
          <p:cNvPr id="10" name="Content Placeholder 5"/>
          <p:cNvSpPr>
            <a:spLocks noGrp="1"/>
          </p:cNvSpPr>
          <p:nvPr>
            <p:ph idx="1"/>
          </p:nvPr>
        </p:nvSpPr>
        <p:spPr>
          <a:xfrm>
            <a:off x="4211782" y="1537854"/>
            <a:ext cx="4303568" cy="4818495"/>
          </a:xfrm>
        </p:spPr>
        <p:txBody>
          <a:bodyPr anchor="ctr">
            <a:noAutofit/>
          </a:bodyPr>
          <a:lstStyle/>
          <a:p>
            <a:r>
              <a:rPr lang="en-US" sz="2800"/>
              <a:t>List 8 words/phrases associated with this picture. </a:t>
            </a:r>
          </a:p>
          <a:p>
            <a:r>
              <a:rPr lang="en-US" sz="2800"/>
              <a:t>Share your list with your partner. Without talking, add a couple of words from your partner.</a:t>
            </a:r>
          </a:p>
          <a:p>
            <a:r>
              <a:rPr lang="en-US" sz="2800"/>
              <a:t>Next, write as much as you can about what is happening in the picture within the amount of time you are given.</a:t>
            </a:r>
          </a:p>
        </p:txBody>
      </p:sp>
    </p:spTree>
    <p:extLst>
      <p:ext uri="{BB962C8B-B14F-4D97-AF65-F5344CB8AC3E}">
        <p14:creationId xmlns:p14="http://schemas.microsoft.com/office/powerpoint/2010/main" val="11839622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1048038"/>
          </a:xfrm>
          <a:noFill/>
        </p:spPr>
        <p:txBody>
          <a:bodyPr>
            <a:normAutofit fontScale="90000"/>
          </a:bodyPr>
          <a:lstStyle/>
          <a:p>
            <a:pPr algn="ctr"/>
            <a:r>
              <a:rPr lang="en-US"/>
              <a:t>Writing a Collaborative Paragrph </a:t>
            </a:r>
            <a:br>
              <a:rPr lang="en-US"/>
            </a:br>
            <a:r>
              <a:rPr lang="en-US" sz="2700">
                <a:solidFill>
                  <a:schemeClr val="accent6"/>
                </a:solidFill>
              </a:rPr>
              <a:t>Step 2</a:t>
            </a:r>
            <a:endParaRPr lang="en-US">
              <a:solidFill>
                <a:schemeClr val="accent6"/>
              </a:solidFill>
            </a:endParaRPr>
          </a:p>
        </p:txBody>
      </p:sp>
      <p:sp>
        <p:nvSpPr>
          <p:cNvPr id="4" name="Footer Placeholder 3"/>
          <p:cNvSpPr>
            <a:spLocks noGrp="1"/>
          </p:cNvSpPr>
          <p:nvPr>
            <p:ph type="ftr" sz="quarter" idx="11"/>
          </p:nvPr>
        </p:nvSpPr>
        <p:spPr/>
        <p:txBody>
          <a:bodyPr/>
          <a:lstStyle/>
          <a:p>
            <a:r>
              <a:rPr lang="en-US" dirty="0" smtClean="0"/>
              <a:t>Laura Terrill</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4</a:t>
            </a:fld>
            <a:endParaRPr lang="en-US" dirty="0"/>
          </a:p>
        </p:txBody>
      </p:sp>
      <p:pic>
        <p:nvPicPr>
          <p:cNvPr id="8"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650" y="1671457"/>
            <a:ext cx="3103231" cy="4426601"/>
          </a:xfrm>
          <a:prstGeom prst="rect">
            <a:avLst/>
          </a:prstGeom>
        </p:spPr>
      </p:pic>
      <p:sp>
        <p:nvSpPr>
          <p:cNvPr id="10" name="Content Placeholder 5"/>
          <p:cNvSpPr>
            <a:spLocks noGrp="1"/>
          </p:cNvSpPr>
          <p:nvPr>
            <p:ph idx="1"/>
          </p:nvPr>
        </p:nvSpPr>
        <p:spPr>
          <a:xfrm>
            <a:off x="4239491" y="1671456"/>
            <a:ext cx="4461164" cy="2511431"/>
          </a:xfrm>
        </p:spPr>
        <p:txBody>
          <a:bodyPr anchor="t">
            <a:noAutofit/>
          </a:bodyPr>
          <a:lstStyle/>
          <a:p>
            <a:r>
              <a:rPr lang="en-US" sz="2800"/>
              <a:t>Look at the rubric line for organization. Score your writing.</a:t>
            </a:r>
          </a:p>
          <a:p>
            <a:r>
              <a:rPr lang="en-US" sz="2800"/>
              <a:t>Share your writing with your numbered-heads group. </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39491" y="4182887"/>
            <a:ext cx="4766540" cy="2580506"/>
          </a:xfrm>
          <a:prstGeom prst="rect">
            <a:avLst/>
          </a:prstGeom>
        </p:spPr>
      </p:pic>
    </p:spTree>
    <p:extLst>
      <p:ext uri="{BB962C8B-B14F-4D97-AF65-F5344CB8AC3E}">
        <p14:creationId xmlns:p14="http://schemas.microsoft.com/office/powerpoint/2010/main" val="10928220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1048038"/>
          </a:xfrm>
          <a:noFill/>
        </p:spPr>
        <p:txBody>
          <a:bodyPr>
            <a:normAutofit fontScale="90000"/>
          </a:bodyPr>
          <a:lstStyle/>
          <a:p>
            <a:pPr algn="ctr"/>
            <a:r>
              <a:rPr lang="en-US"/>
              <a:t>Writing a Collaborative Paragrph </a:t>
            </a:r>
            <a:br>
              <a:rPr lang="en-US"/>
            </a:br>
            <a:r>
              <a:rPr lang="en-US" sz="2700">
                <a:solidFill>
                  <a:schemeClr val="accent6"/>
                </a:solidFill>
              </a:rPr>
              <a:t>Step 3</a:t>
            </a:r>
            <a:endParaRPr lang="en-US">
              <a:solidFill>
                <a:schemeClr val="accent6"/>
              </a:solidFill>
            </a:endParaRPr>
          </a:p>
        </p:txBody>
      </p:sp>
      <p:sp>
        <p:nvSpPr>
          <p:cNvPr id="4" name="Footer Placeholder 3"/>
          <p:cNvSpPr>
            <a:spLocks noGrp="1"/>
          </p:cNvSpPr>
          <p:nvPr>
            <p:ph type="ftr" sz="quarter" idx="11"/>
          </p:nvPr>
        </p:nvSpPr>
        <p:spPr/>
        <p:txBody>
          <a:bodyPr/>
          <a:lstStyle/>
          <a:p>
            <a:r>
              <a:rPr lang="en-US" dirty="0" smtClean="0"/>
              <a:t>Laura Terrill</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5</a:t>
            </a:fld>
            <a:endParaRPr lang="en-US" dirty="0"/>
          </a:p>
        </p:txBody>
      </p:sp>
      <p:pic>
        <p:nvPicPr>
          <p:cNvPr id="8"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7922" y="2067744"/>
            <a:ext cx="2738004" cy="3905623"/>
          </a:xfrm>
          <a:prstGeom prst="rect">
            <a:avLst/>
          </a:prstGeom>
        </p:spPr>
      </p:pic>
      <p:sp>
        <p:nvSpPr>
          <p:cNvPr id="10" name="Content Placeholder 5"/>
          <p:cNvSpPr>
            <a:spLocks noGrp="1"/>
          </p:cNvSpPr>
          <p:nvPr>
            <p:ph idx="1"/>
          </p:nvPr>
        </p:nvSpPr>
        <p:spPr>
          <a:xfrm>
            <a:off x="3918238" y="1593275"/>
            <a:ext cx="5079423" cy="4763076"/>
          </a:xfrm>
        </p:spPr>
        <p:txBody>
          <a:bodyPr anchor="t">
            <a:noAutofit/>
          </a:bodyPr>
          <a:lstStyle/>
          <a:p>
            <a:r>
              <a:rPr lang="en-US" sz="2800"/>
              <a:t>Read each person’s writing silently. </a:t>
            </a:r>
          </a:p>
          <a:p>
            <a:r>
              <a:rPr lang="en-US" sz="2800"/>
              <a:t>Brainstorm a solid topic sentence using the ideas of the group.</a:t>
            </a:r>
          </a:p>
          <a:p>
            <a:r>
              <a:rPr lang="en-US" sz="2800"/>
              <a:t>Share group sentences with class and vote on best topic sentence.</a:t>
            </a:r>
          </a:p>
          <a:p>
            <a:r>
              <a:rPr lang="en-US" sz="2800"/>
              <a:t>Work with your group to write a concluding sentence. Share with class and vote on best conclusion.</a:t>
            </a:r>
          </a:p>
          <a:p>
            <a:endParaRPr lang="en-US" sz="2800"/>
          </a:p>
          <a:p>
            <a:endParaRPr lang="en-US" sz="2800"/>
          </a:p>
        </p:txBody>
      </p:sp>
    </p:spTree>
    <p:extLst>
      <p:ext uri="{BB962C8B-B14F-4D97-AF65-F5344CB8AC3E}">
        <p14:creationId xmlns:p14="http://schemas.microsoft.com/office/powerpoint/2010/main" val="911744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1048038"/>
          </a:xfrm>
          <a:noFill/>
        </p:spPr>
        <p:txBody>
          <a:bodyPr>
            <a:normAutofit fontScale="90000"/>
          </a:bodyPr>
          <a:lstStyle/>
          <a:p>
            <a:pPr algn="ctr"/>
            <a:r>
              <a:rPr lang="en-US"/>
              <a:t>Writing a Collaborative Paragrph </a:t>
            </a:r>
            <a:br>
              <a:rPr lang="en-US"/>
            </a:br>
            <a:r>
              <a:rPr lang="en-US" sz="2700"/>
              <a:t>Group Generated Topic and Concluding Sentences</a:t>
            </a:r>
          </a:p>
        </p:txBody>
      </p:sp>
      <p:sp>
        <p:nvSpPr>
          <p:cNvPr id="4" name="Footer Placeholder 3"/>
          <p:cNvSpPr>
            <a:spLocks noGrp="1"/>
          </p:cNvSpPr>
          <p:nvPr>
            <p:ph type="ftr" sz="quarter" idx="11"/>
          </p:nvPr>
        </p:nvSpPr>
        <p:spPr/>
        <p:txBody>
          <a:bodyPr/>
          <a:lstStyle/>
          <a:p>
            <a:r>
              <a:rPr lang="en-US" dirty="0" smtClean="0"/>
              <a:t>Laura Terrill</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6</a:t>
            </a:fld>
            <a:endParaRPr lang="en-US" dirty="0"/>
          </a:p>
        </p:txBody>
      </p:sp>
      <p:pic>
        <p:nvPicPr>
          <p:cNvPr id="8"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2287" y="2318165"/>
            <a:ext cx="2196493" cy="3133185"/>
          </a:xfrm>
          <a:prstGeom prst="rect">
            <a:avLst/>
          </a:prstGeom>
        </p:spPr>
      </p:pic>
      <p:sp>
        <p:nvSpPr>
          <p:cNvPr id="6" name="TextBox 5"/>
          <p:cNvSpPr txBox="1"/>
          <p:nvPr/>
        </p:nvSpPr>
        <p:spPr>
          <a:xfrm>
            <a:off x="2815091" y="5035851"/>
            <a:ext cx="5943600" cy="822960"/>
          </a:xfrm>
          <a:prstGeom prst="rect">
            <a:avLst/>
          </a:prstGeom>
          <a:solidFill>
            <a:schemeClr val="accent1"/>
          </a:solidFill>
        </p:spPr>
        <p:txBody>
          <a:bodyPr wrap="square" rtlCol="0">
            <a:spAutoFit/>
          </a:bodyPr>
          <a:lstStyle/>
          <a:p>
            <a:r>
              <a:rPr lang="en-US" sz="2400"/>
              <a:t>In the future, we may not even talk with our friends.</a:t>
            </a:r>
          </a:p>
        </p:txBody>
      </p:sp>
      <p:sp>
        <p:nvSpPr>
          <p:cNvPr id="9" name="TextBox 8"/>
          <p:cNvSpPr txBox="1"/>
          <p:nvPr/>
        </p:nvSpPr>
        <p:spPr>
          <a:xfrm>
            <a:off x="2815091" y="1870372"/>
            <a:ext cx="6035040" cy="822960"/>
          </a:xfrm>
          <a:prstGeom prst="rect">
            <a:avLst/>
          </a:prstGeom>
          <a:solidFill>
            <a:schemeClr val="accent1"/>
          </a:solidFill>
        </p:spPr>
        <p:txBody>
          <a:bodyPr wrap="square" rtlCol="0">
            <a:spAutoFit/>
          </a:bodyPr>
          <a:lstStyle/>
          <a:p>
            <a:r>
              <a:rPr lang="en-US" sz="2400"/>
              <a:t>I really wanted to play a game of soccer with friends when I went to the park last night. </a:t>
            </a:r>
          </a:p>
        </p:txBody>
      </p:sp>
      <p:grpSp>
        <p:nvGrpSpPr>
          <p:cNvPr id="3" name="Group 2"/>
          <p:cNvGrpSpPr/>
          <p:nvPr/>
        </p:nvGrpSpPr>
        <p:grpSpPr>
          <a:xfrm>
            <a:off x="3071161" y="2867877"/>
            <a:ext cx="1147546" cy="1945055"/>
            <a:chOff x="3071161" y="2867877"/>
            <a:chExt cx="1147546" cy="1945055"/>
          </a:xfrm>
        </p:grpSpPr>
        <p:sp>
          <p:nvSpPr>
            <p:cNvPr id="7" name="TextBox 6"/>
            <p:cNvSpPr txBox="1"/>
            <p:nvPr/>
          </p:nvSpPr>
          <p:spPr>
            <a:xfrm>
              <a:off x="3075709" y="2867877"/>
              <a:ext cx="1138453" cy="369332"/>
            </a:xfrm>
            <a:prstGeom prst="rect">
              <a:avLst/>
            </a:prstGeom>
            <a:solidFill>
              <a:schemeClr val="accent6"/>
            </a:solidFill>
          </p:spPr>
          <p:txBody>
            <a:bodyPr wrap="none" rtlCol="0">
              <a:spAutoFit/>
            </a:bodyPr>
            <a:lstStyle/>
            <a:p>
              <a:r>
                <a:rPr lang="en-US">
                  <a:solidFill>
                    <a:schemeClr val="bg1"/>
                  </a:solidFill>
                </a:rPr>
                <a:t>At first</a:t>
              </a:r>
              <a:r>
                <a:rPr lang="is-IS">
                  <a:solidFill>
                    <a:schemeClr val="bg1"/>
                  </a:solidFill>
                </a:rPr>
                <a:t>…..</a:t>
              </a:r>
              <a:endParaRPr lang="en-US">
                <a:solidFill>
                  <a:schemeClr val="bg1"/>
                </a:solidFill>
              </a:endParaRPr>
            </a:p>
          </p:txBody>
        </p:sp>
        <p:sp>
          <p:nvSpPr>
            <p:cNvPr id="11" name="TextBox 10"/>
            <p:cNvSpPr txBox="1"/>
            <p:nvPr/>
          </p:nvSpPr>
          <p:spPr>
            <a:xfrm>
              <a:off x="3075707" y="3393118"/>
              <a:ext cx="1143000" cy="369332"/>
            </a:xfrm>
            <a:prstGeom prst="rect">
              <a:avLst/>
            </a:prstGeom>
            <a:solidFill>
              <a:schemeClr val="accent6"/>
            </a:solidFill>
          </p:spPr>
          <p:txBody>
            <a:bodyPr wrap="none" rtlCol="0">
              <a:spAutoFit/>
            </a:bodyPr>
            <a:lstStyle/>
            <a:p>
              <a:r>
                <a:rPr lang="en-US">
                  <a:solidFill>
                    <a:schemeClr val="bg1"/>
                  </a:solidFill>
                </a:rPr>
                <a:t>Then</a:t>
              </a:r>
              <a:r>
                <a:rPr lang="is-IS">
                  <a:solidFill>
                    <a:schemeClr val="bg1"/>
                  </a:solidFill>
                </a:rPr>
                <a:t>…..</a:t>
              </a:r>
              <a:endParaRPr lang="en-US">
                <a:solidFill>
                  <a:schemeClr val="bg1"/>
                </a:solidFill>
              </a:endParaRPr>
            </a:p>
          </p:txBody>
        </p:sp>
        <p:sp>
          <p:nvSpPr>
            <p:cNvPr id="12" name="TextBox 11"/>
            <p:cNvSpPr txBox="1"/>
            <p:nvPr/>
          </p:nvSpPr>
          <p:spPr>
            <a:xfrm>
              <a:off x="3075707" y="3918359"/>
              <a:ext cx="1143000" cy="369332"/>
            </a:xfrm>
            <a:prstGeom prst="rect">
              <a:avLst/>
            </a:prstGeom>
            <a:solidFill>
              <a:schemeClr val="accent6"/>
            </a:solidFill>
          </p:spPr>
          <p:txBody>
            <a:bodyPr wrap="none" rtlCol="0">
              <a:spAutoFit/>
            </a:bodyPr>
            <a:lstStyle/>
            <a:p>
              <a:r>
                <a:rPr lang="en-US">
                  <a:solidFill>
                    <a:schemeClr val="bg1"/>
                  </a:solidFill>
                </a:rPr>
                <a:t>For me</a:t>
              </a:r>
              <a:r>
                <a:rPr lang="is-IS">
                  <a:solidFill>
                    <a:schemeClr val="bg1"/>
                  </a:solidFill>
                </a:rPr>
                <a:t>…</a:t>
              </a:r>
              <a:endParaRPr lang="en-US">
                <a:solidFill>
                  <a:schemeClr val="bg1"/>
                </a:solidFill>
              </a:endParaRPr>
            </a:p>
          </p:txBody>
        </p:sp>
        <p:sp>
          <p:nvSpPr>
            <p:cNvPr id="13" name="TextBox 12"/>
            <p:cNvSpPr txBox="1"/>
            <p:nvPr/>
          </p:nvSpPr>
          <p:spPr>
            <a:xfrm>
              <a:off x="3071161" y="4443600"/>
              <a:ext cx="1143000" cy="369332"/>
            </a:xfrm>
            <a:prstGeom prst="rect">
              <a:avLst/>
            </a:prstGeom>
            <a:solidFill>
              <a:schemeClr val="accent6"/>
            </a:solidFill>
          </p:spPr>
          <p:txBody>
            <a:bodyPr wrap="none" rtlCol="0">
              <a:spAutoFit/>
            </a:bodyPr>
            <a:lstStyle/>
            <a:p>
              <a:r>
                <a:rPr lang="en-US">
                  <a:solidFill>
                    <a:schemeClr val="bg1"/>
                  </a:solidFill>
                </a:rPr>
                <a:t>??????</a:t>
              </a:r>
              <a:r>
                <a:rPr lang="is-IS">
                  <a:solidFill>
                    <a:schemeClr val="bg1"/>
                  </a:solidFill>
                </a:rPr>
                <a:t>…</a:t>
              </a:r>
              <a:endParaRPr lang="en-US">
                <a:solidFill>
                  <a:schemeClr val="bg1"/>
                </a:solidFill>
              </a:endParaRPr>
            </a:p>
          </p:txBody>
        </p:sp>
      </p:grpSp>
    </p:spTree>
    <p:extLst>
      <p:ext uri="{BB962C8B-B14F-4D97-AF65-F5344CB8AC3E}">
        <p14:creationId xmlns:p14="http://schemas.microsoft.com/office/powerpoint/2010/main" val="61281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1048038"/>
          </a:xfrm>
          <a:noFill/>
        </p:spPr>
        <p:txBody>
          <a:bodyPr>
            <a:normAutofit fontScale="90000"/>
          </a:bodyPr>
          <a:lstStyle/>
          <a:p>
            <a:pPr algn="ctr"/>
            <a:r>
              <a:rPr lang="en-US"/>
              <a:t>Writing a Collaborative Paragrph </a:t>
            </a:r>
            <a:br>
              <a:rPr lang="en-US"/>
            </a:br>
            <a:r>
              <a:rPr lang="en-US" sz="2700">
                <a:solidFill>
                  <a:schemeClr val="accent6"/>
                </a:solidFill>
              </a:rPr>
              <a:t>Step 4</a:t>
            </a:r>
            <a:endParaRPr lang="en-US">
              <a:solidFill>
                <a:schemeClr val="accent6"/>
              </a:solidFill>
            </a:endParaRPr>
          </a:p>
        </p:txBody>
      </p:sp>
      <p:sp>
        <p:nvSpPr>
          <p:cNvPr id="4" name="Footer Placeholder 3"/>
          <p:cNvSpPr>
            <a:spLocks noGrp="1"/>
          </p:cNvSpPr>
          <p:nvPr>
            <p:ph type="ftr" sz="quarter" idx="11"/>
          </p:nvPr>
        </p:nvSpPr>
        <p:spPr/>
        <p:txBody>
          <a:bodyPr/>
          <a:lstStyle/>
          <a:p>
            <a:r>
              <a:rPr lang="en-US" dirty="0" smtClean="0"/>
              <a:t>Laura Terrill</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7</a:t>
            </a:fld>
            <a:endParaRPr lang="en-US" dirty="0"/>
          </a:p>
        </p:txBody>
      </p:sp>
      <p:pic>
        <p:nvPicPr>
          <p:cNvPr id="8"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650" y="2521527"/>
            <a:ext cx="1959255" cy="2794778"/>
          </a:xfrm>
          <a:prstGeom prst="rect">
            <a:avLst/>
          </a:prstGeom>
        </p:spPr>
      </p:pic>
      <p:sp>
        <p:nvSpPr>
          <p:cNvPr id="10" name="Content Placeholder 5"/>
          <p:cNvSpPr>
            <a:spLocks noGrp="1"/>
          </p:cNvSpPr>
          <p:nvPr>
            <p:ph idx="1"/>
          </p:nvPr>
        </p:nvSpPr>
        <p:spPr>
          <a:xfrm>
            <a:off x="3089565" y="1742786"/>
            <a:ext cx="5425785" cy="4613565"/>
          </a:xfrm>
        </p:spPr>
        <p:txBody>
          <a:bodyPr anchor="t">
            <a:noAutofit/>
          </a:bodyPr>
          <a:lstStyle/>
          <a:p>
            <a:r>
              <a:rPr lang="en-US" sz="2800"/>
              <a:t>Work individually to write 3 connecting sentences. </a:t>
            </a:r>
          </a:p>
          <a:p>
            <a:r>
              <a:rPr lang="en-US" sz="2800"/>
              <a:t>Return to groups. Read  each person’s paper silently. Select the best/most interesting paragraph.</a:t>
            </a:r>
          </a:p>
          <a:p>
            <a:r>
              <a:rPr lang="en-US" sz="2800"/>
              <a:t>Rewrite and improve the best one. Write your own copy so each group member has a personal copy of the final paragraph. </a:t>
            </a:r>
          </a:p>
          <a:p>
            <a:r>
              <a:rPr lang="en-US" sz="2800"/>
              <a:t>Self-assess the work of your group using the rubric.</a:t>
            </a:r>
          </a:p>
          <a:p>
            <a:endParaRPr lang="en-US" sz="2800"/>
          </a:p>
        </p:txBody>
      </p:sp>
    </p:spTree>
    <p:extLst>
      <p:ext uri="{BB962C8B-B14F-4D97-AF65-F5344CB8AC3E}">
        <p14:creationId xmlns:p14="http://schemas.microsoft.com/office/powerpoint/2010/main" val="5692804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1048038"/>
          </a:xfrm>
          <a:noFill/>
        </p:spPr>
        <p:txBody>
          <a:bodyPr>
            <a:normAutofit fontScale="90000"/>
          </a:bodyPr>
          <a:lstStyle/>
          <a:p>
            <a:pPr algn="ctr"/>
            <a:r>
              <a:rPr lang="en-US"/>
              <a:t>Writing a Collaborative Paragrph </a:t>
            </a:r>
            <a:br>
              <a:rPr lang="en-US"/>
            </a:br>
            <a:r>
              <a:rPr lang="en-US" sz="2700">
                <a:solidFill>
                  <a:schemeClr val="accent6"/>
                </a:solidFill>
              </a:rPr>
              <a:t>Step 5</a:t>
            </a:r>
            <a:endParaRPr lang="en-US">
              <a:solidFill>
                <a:schemeClr val="accent6"/>
              </a:solidFill>
            </a:endParaRPr>
          </a:p>
        </p:txBody>
      </p:sp>
      <p:sp>
        <p:nvSpPr>
          <p:cNvPr id="4" name="Footer Placeholder 3"/>
          <p:cNvSpPr>
            <a:spLocks noGrp="1"/>
          </p:cNvSpPr>
          <p:nvPr>
            <p:ph type="ftr" sz="quarter" idx="11"/>
          </p:nvPr>
        </p:nvSpPr>
        <p:spPr/>
        <p:txBody>
          <a:bodyPr/>
          <a:lstStyle/>
          <a:p>
            <a:r>
              <a:rPr lang="en-US" dirty="0" smtClean="0"/>
              <a:t>Laura Terrill</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8</a:t>
            </a:fld>
            <a:endParaRPr lang="en-US" dirty="0"/>
          </a:p>
        </p:txBody>
      </p:sp>
      <p:pic>
        <p:nvPicPr>
          <p:cNvPr id="8"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650" y="2521527"/>
            <a:ext cx="1959255" cy="2794778"/>
          </a:xfrm>
          <a:prstGeom prst="rect">
            <a:avLst/>
          </a:prstGeom>
        </p:spPr>
      </p:pic>
      <p:sp>
        <p:nvSpPr>
          <p:cNvPr id="10" name="Content Placeholder 5"/>
          <p:cNvSpPr>
            <a:spLocks noGrp="1"/>
          </p:cNvSpPr>
          <p:nvPr>
            <p:ph idx="1"/>
          </p:nvPr>
        </p:nvSpPr>
        <p:spPr>
          <a:xfrm>
            <a:off x="3089565" y="1690255"/>
            <a:ext cx="5425785" cy="4475018"/>
          </a:xfrm>
        </p:spPr>
        <p:txBody>
          <a:bodyPr anchor="ctr">
            <a:noAutofit/>
          </a:bodyPr>
          <a:lstStyle/>
          <a:p>
            <a:r>
              <a:rPr lang="en-US" sz="2800"/>
              <a:t>Turn in original student’s paper and the paper selected by number for the group.</a:t>
            </a:r>
          </a:p>
          <a:p>
            <a:r>
              <a:rPr lang="en-US" sz="2800"/>
              <a:t>Teacher reads final group version and gives feedback using rubric and possibly error correction codes.</a:t>
            </a:r>
          </a:p>
          <a:p>
            <a:r>
              <a:rPr lang="en-US" sz="2800"/>
              <a:t>Group is able to review that feedback and may be asked to revise.</a:t>
            </a:r>
          </a:p>
        </p:txBody>
      </p:sp>
    </p:spTree>
    <p:extLst>
      <p:ext uri="{BB962C8B-B14F-4D97-AF65-F5344CB8AC3E}">
        <p14:creationId xmlns:p14="http://schemas.microsoft.com/office/powerpoint/2010/main" val="645935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24258" name="Content Placeholder 4" descr="Revising.jpg"/>
          <p:cNvPicPr>
            <a:picLocks noGrp="1" noChangeAspect="1"/>
          </p:cNvPicPr>
          <p:nvPr>
            <p:ph/>
          </p:nvPr>
        </p:nvPicPr>
        <p:blipFill>
          <a:blip r:embed="rId2"/>
          <a:srcRect l="-27727" r="-27727"/>
          <a:stretch>
            <a:fillRect/>
          </a:stretch>
        </p:blipFill>
        <p:spPr>
          <a:xfrm>
            <a:off x="378082" y="130710"/>
            <a:ext cx="8184572" cy="5777345"/>
          </a:xfrm>
        </p:spPr>
      </p:pic>
      <p:sp>
        <p:nvSpPr>
          <p:cNvPr id="224259" name="TextBox 5"/>
          <p:cNvSpPr txBox="1">
            <a:spLocks noChangeArrowheads="1"/>
          </p:cNvSpPr>
          <p:nvPr/>
        </p:nvSpPr>
        <p:spPr bwMode="auto">
          <a:xfrm>
            <a:off x="5090994" y="6028373"/>
            <a:ext cx="3187091" cy="738664"/>
          </a:xfrm>
          <a:prstGeom prst="rect">
            <a:avLst/>
          </a:prstGeom>
          <a:noFill/>
          <a:ln w="9525">
            <a:noFill/>
            <a:miter lim="800000"/>
            <a:headEnd/>
            <a:tailEnd/>
          </a:ln>
        </p:spPr>
        <p:txBody>
          <a:bodyPr wrap="none">
            <a:prstTxWarp prst="textNoShape">
              <a:avLst/>
            </a:prstTxWarp>
            <a:spAutoFit/>
          </a:bodyPr>
          <a:lstStyle/>
          <a:p>
            <a:pPr algn="r"/>
            <a:r>
              <a:rPr lang="en-US" sz="1400" i="1"/>
              <a:t>Look at My Book — How Kids Can Write &amp; </a:t>
            </a:r>
          </a:p>
          <a:p>
            <a:pPr algn="r"/>
            <a:r>
              <a:rPr lang="en-US" sz="1400" i="1"/>
              <a:t>Illustrate Terrific Books</a:t>
            </a:r>
          </a:p>
          <a:p>
            <a:pPr algn="r"/>
            <a:r>
              <a:rPr lang="en-US" sz="1400"/>
              <a:t>Loreen Leedy</a:t>
            </a:r>
          </a:p>
        </p:txBody>
      </p:sp>
      <p:sp>
        <p:nvSpPr>
          <p:cNvPr id="5" name="Footer Placeholder 4"/>
          <p:cNvSpPr>
            <a:spLocks noGrp="1"/>
          </p:cNvSpPr>
          <p:nvPr>
            <p:ph type="ftr" sz="quarter" idx="11"/>
          </p:nvPr>
        </p:nvSpPr>
        <p:spPr>
          <a:xfrm>
            <a:off x="173182" y="6189519"/>
            <a:ext cx="2895600" cy="457200"/>
          </a:xfrm>
        </p:spPr>
        <p:txBody>
          <a:bodyPr/>
          <a:lstStyle/>
          <a:p>
            <a:pPr algn="l">
              <a:defRPr/>
            </a:pPr>
            <a:r>
              <a:rPr lang="en-US"/>
              <a:t>Laura Terrill</a:t>
            </a:r>
          </a:p>
        </p:txBody>
      </p:sp>
      <p:sp>
        <p:nvSpPr>
          <p:cNvPr id="2" name="Slide Number Placeholder 1"/>
          <p:cNvSpPr>
            <a:spLocks noGrp="1"/>
          </p:cNvSpPr>
          <p:nvPr>
            <p:ph type="sldNum" sz="quarter" idx="12"/>
          </p:nvPr>
        </p:nvSpPr>
        <p:spPr/>
        <p:txBody>
          <a:bodyPr/>
          <a:lstStyle/>
          <a:p>
            <a:pPr>
              <a:defRPr/>
            </a:pPr>
            <a:fld id="{5B35D929-64D6-814C-B3AC-4FF9CF4DC1BC}" type="slidenum">
              <a:rPr lang="en-US"/>
              <a:pPr>
                <a:defRPr/>
              </a:pPr>
              <a:t>9</a:t>
            </a:fld>
            <a:endParaRPr lang="en-US"/>
          </a:p>
        </p:txBody>
      </p:sp>
    </p:spTree>
    <p:extLst>
      <p:ext uri="{BB962C8B-B14F-4D97-AF65-F5344CB8AC3E}">
        <p14:creationId xmlns:p14="http://schemas.microsoft.com/office/powerpoint/2010/main" val="1470207793"/>
      </p:ext>
    </p:extLst>
  </p:cSld>
  <p:clrMapOvr>
    <a:masterClrMapping/>
  </p:clrMapOvr>
  <p:timing>
    <p:tnLst>
      <p:par>
        <p:cTn id="1" dur="indefinite" restart="never" nodeType="tmRoot"/>
      </p:par>
    </p:tnLst>
  </p:timing>
</p:sld>
</file>

<file path=ppt/theme/theme1.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9894</TotalTime>
  <Words>1184</Words>
  <Application>Microsoft Macintosh PowerPoint</Application>
  <PresentationFormat>On-screen Show (4:3)</PresentationFormat>
  <Paragraphs>154</Paragraphs>
  <Slides>17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Calibri</vt:lpstr>
      <vt:lpstr>Corbel</vt:lpstr>
      <vt:lpstr>ＭＳ Ｐゴシック</vt:lpstr>
      <vt:lpstr>Segoe Print</vt:lpstr>
      <vt:lpstr>Arial</vt:lpstr>
      <vt:lpstr>Depth</vt:lpstr>
      <vt:lpstr>Engaging Learners Through Writing</vt:lpstr>
      <vt:lpstr>Inquiry informs each stage of the writing process</vt:lpstr>
      <vt:lpstr>Writing a Collaborative Paragrph  Step 1 </vt:lpstr>
      <vt:lpstr>Writing a Collaborative Paragrph  Step 2</vt:lpstr>
      <vt:lpstr>Writing a Collaborative Paragrph  Step 3</vt:lpstr>
      <vt:lpstr>Writing a Collaborative Paragrph  Group Generated Topic and Concluding Sentences</vt:lpstr>
      <vt:lpstr>Writing a Collaborative Paragrph  Step 4</vt:lpstr>
      <vt:lpstr>Writing a Collaborative Paragrph  Step 5</vt:lpstr>
      <vt:lpstr>PowerPoint Presentation</vt:lpstr>
      <vt:lpstr>Fat Drafting – Build up a text before revising it.  Acts of Revision: A Guide for Writers, Wendy Bishop</vt:lpstr>
      <vt:lpstr>Fat Drafting  </vt:lpstr>
      <vt:lpstr>Fat Drafting  </vt:lpstr>
      <vt:lpstr>Fat Drafting </vt:lpstr>
      <vt:lpstr>PowerPoint Presentation</vt:lpstr>
      <vt:lpstr>PowerPoint Presentation</vt:lpstr>
      <vt:lpstr>Conventions</vt:lpstr>
      <vt:lpstr>Composition Correction Reference Sheet</vt:lpstr>
    </vt:vector>
  </TitlesOfParts>
  <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Maintaining Target Language and Developing Interpersonal Communication  </dc:title>
  <dc:creator>Microsoft Office User</dc:creator>
  <cp:lastModifiedBy>Laura Terrill</cp:lastModifiedBy>
  <cp:revision>409</cp:revision>
  <cp:lastPrinted>2016-02-08T18:00:23Z</cp:lastPrinted>
  <dcterms:created xsi:type="dcterms:W3CDTF">2016-01-24T15:16:01Z</dcterms:created>
  <dcterms:modified xsi:type="dcterms:W3CDTF">2017-06-12T15:49:17Z</dcterms:modified>
</cp:coreProperties>
</file>